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99" r:id="rId2"/>
    <p:sldId id="305"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5" r:id="rId39"/>
    <p:sldId id="294" r:id="rId40"/>
    <p:sldId id="293" r:id="rId41"/>
    <p:sldId id="300" r:id="rId42"/>
    <p:sldId id="301" r:id="rId43"/>
    <p:sldId id="303" r:id="rId44"/>
    <p:sldId id="304" r:id="rId45"/>
    <p:sldId id="302" r:id="rId46"/>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Rg st="1" end="4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3300"/>
    <a:srgbClr val="6600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0" autoAdjust="0"/>
    <p:restoredTop sz="86441" autoAdjust="0"/>
  </p:normalViewPr>
  <p:slideViewPr>
    <p:cSldViewPr>
      <p:cViewPr>
        <p:scale>
          <a:sx n="64" d="100"/>
          <a:sy n="64" d="100"/>
        </p:scale>
        <p:origin x="-216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07.12.2019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07.12.2019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981200"/>
            <a:ext cx="7406640" cy="1472184"/>
          </a:xfrm>
        </p:spPr>
        <p:txBody>
          <a:bodyPr>
            <a:noAutofit/>
          </a:bodyPr>
          <a:lstStyle/>
          <a:p>
            <a:pPr algn="ctr"/>
            <a:r>
              <a:rPr lang="ru-RU" sz="4000" i="1" dirty="0" smtClean="0"/>
              <a:t>«</a:t>
            </a:r>
            <a:r>
              <a:rPr lang="ru-RU" sz="4800" i="1" dirty="0" smtClean="0">
                <a:solidFill>
                  <a:srgbClr val="C00000"/>
                </a:solidFill>
              </a:rPr>
              <a:t>Олимпийские чемпионы Ростовской области»</a:t>
            </a:r>
            <a:endParaRPr lang="ru-RU" sz="4400" i="1" dirty="0">
              <a:solidFill>
                <a:srgbClr val="C00000"/>
              </a:solidFill>
            </a:endParaRPr>
          </a:p>
        </p:txBody>
      </p:sp>
      <p:pic>
        <p:nvPicPr>
          <p:cNvPr id="3" name="Рисунок 2"/>
          <p:cNvPicPr>
            <a:picLocks noChangeAspect="1"/>
          </p:cNvPicPr>
          <p:nvPr/>
        </p:nvPicPr>
        <p:blipFill>
          <a:blip r:embed="rId4"/>
          <a:stretch>
            <a:fillRect/>
          </a:stretch>
        </p:blipFill>
        <p:spPr>
          <a:xfrm>
            <a:off x="-60960" y="36576"/>
            <a:ext cx="9220200" cy="6833616"/>
          </a:xfrm>
          <a:prstGeom prst="rect">
            <a:avLst/>
          </a:prstGeom>
        </p:spPr>
      </p:pic>
      <p:pic>
        <p:nvPicPr>
          <p:cNvPr id="4" name="Песни о спорте – Олимпиада 80.mp3">
            <a:hlinkClick r:id="" action="ppaction://media"/>
          </p:cNvPr>
          <p:cNvPicPr>
            <a:picLocks noChangeAspect="1"/>
          </p:cNvPicPr>
          <p:nvPr>
            <a:audioFile r:link="rId2"/>
            <p:extLst>
              <p:ext uri="{DAA4B4D4-6D71-4841-9C94-3DE7FCFB9230}">
                <p14:media xmlns:p14="http://schemas.microsoft.com/office/powerpoint/2010/main" r:embed="rId1">
                  <p14:bmkLst>
                    <p14:bmk name="Закладка 1" time="7849.2427"/>
                  </p14:bmkLst>
                </p14:media>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25020083"/>
      </p:ext>
    </p:extLst>
  </p:cSld>
  <p:clrMapOvr>
    <a:masterClrMapping/>
  </p:clrMapOvr>
  <p:transition advClick="0" advTm="3718">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5">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t>ВЯТЧАНИН Аркадий Аркадьевич (4.04.1984, Воркута), пловец, выступающий в плавании на спине. Родился в спортивной семье. Его старшая сестра Алла – мастер спорта СССР и России по плаванию, неоднократная чемпионка страны, первый тренер Аркадия. Под руководством матери, Ирины Германовны </a:t>
            </a:r>
            <a:r>
              <a:rPr lang="ru-RU" dirty="0" err="1" smtClean="0"/>
              <a:t>Вятчаниной</a:t>
            </a:r>
            <a:r>
              <a:rPr lang="ru-RU" dirty="0" smtClean="0"/>
              <a:t>, заслуженного тренера России, достиг значимых спортивных успехов. Двукратный бронзовый призёр Олимпийских игр (2008, Пекин), призер чемпионатов мира (2003, 2005, 2007), семикратный чемпион Европы (короткая вода – 2006, 2009 г., длинная вода – 2006, 2008 г.), многократный чемпион России. Окончил Южный Федеральный Университет. Заслуженный мастер спорта.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33797">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TC1CJHXR.jpg"/>
          <p:cNvPicPr>
            <a:picLocks noGrp="1" noChangeAspect="1"/>
          </p:cNvPicPr>
          <p:nvPr>
            <p:ph idx="1"/>
          </p:nvPr>
        </p:nvPicPr>
        <p:blipFill>
          <a:blip r:embed="rId2"/>
          <a:stretch>
            <a:fillRect/>
          </a:stretch>
        </p:blipFill>
        <p:spPr>
          <a:xfrm>
            <a:off x="533400" y="1600200"/>
            <a:ext cx="3609975" cy="38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04800" y="2286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5" name="Прямоугольник 4"/>
          <p:cNvSpPr/>
          <p:nvPr/>
        </p:nvSpPr>
        <p:spPr>
          <a:xfrm>
            <a:off x="4495800" y="1752600"/>
            <a:ext cx="4267200" cy="3539430"/>
          </a:xfrm>
          <a:prstGeom prst="rect">
            <a:avLst/>
          </a:prstGeom>
        </p:spPr>
        <p:txBody>
          <a:bodyPr wrap="square">
            <a:spAutoFit/>
          </a:bodyPr>
          <a:lstStyle/>
          <a:p>
            <a:r>
              <a:rPr lang="ru-RU" sz="2800" b="1" dirty="0" smtClean="0">
                <a:solidFill>
                  <a:srgbClr val="FF0000"/>
                </a:solidFill>
              </a:rPr>
              <a:t>Татьяна </a:t>
            </a:r>
          </a:p>
          <a:p>
            <a:r>
              <a:rPr lang="ru-RU" sz="2800" b="1" dirty="0" smtClean="0">
                <a:solidFill>
                  <a:srgbClr val="FF0000"/>
                </a:solidFill>
              </a:rPr>
              <a:t>Игоревна </a:t>
            </a:r>
          </a:p>
          <a:p>
            <a:r>
              <a:rPr lang="ru-RU" sz="2800" b="1" dirty="0" smtClean="0">
                <a:solidFill>
                  <a:srgbClr val="FF0000"/>
                </a:solidFill>
              </a:rPr>
              <a:t>Горбунова</a:t>
            </a:r>
          </a:p>
          <a:p>
            <a:r>
              <a:rPr lang="ru-RU" sz="2800" dirty="0" smtClean="0">
                <a:solidFill>
                  <a:srgbClr val="FF0000"/>
                </a:solidFill>
              </a:rPr>
              <a:t>(г.Ростов-на-Дону)</a:t>
            </a:r>
          </a:p>
          <a:p>
            <a:endParaRPr lang="ru-RU" sz="2800" b="1" dirty="0" smtClean="0">
              <a:solidFill>
                <a:srgbClr val="FF0000"/>
              </a:solidFill>
            </a:endParaRPr>
          </a:p>
          <a:p>
            <a:r>
              <a:rPr lang="ru-RU" sz="2800" dirty="0" smtClean="0">
                <a:solidFill>
                  <a:srgbClr val="FF0000"/>
                </a:solidFill>
              </a:rPr>
              <a:t>Золотая медаль, художественная гимнастика </a:t>
            </a:r>
            <a:endParaRPr lang="ru-RU" sz="2800" dirty="0">
              <a:solidFill>
                <a:srgbClr val="FF0000"/>
              </a:solidFill>
            </a:endParaRPr>
          </a:p>
        </p:txBody>
      </p:sp>
    </p:spTree>
  </p:cSld>
  <p:clrMapOvr>
    <a:masterClrMapping/>
  </p:clrMapOvr>
  <p:transition advTm="7953">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ГОРБУНОВА Татьяна Игоревна (23.01.1990, Набережные Челны), гимнастка, член национальной сборной России (с 2005 года). Олимпийская чемпионка (2008, Пекин). Чемпионка мира (2007), чемпионка Европы (2008). Заслуженный мастер спорта РФ. С трех лет занималась спортивной гимнастикой у тренера Светланы Алексеевны Лебединской. С 1996 г. в Ростове-на-Дону (тренер - Адель Владимировна Есипова). Выступала за спортивные объединения «Юность России» (Ростов-на-Дону) и МГФСО (Москва). Окончила Южный федеральный университет, факультет физической культуры и спорта (2012). С 2009 года работала во Всероссийской федерации художественной гимнастики. С 1 октября 2013-го - директор столичного Центра олимпийской подготовки по художественной гимнастике.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44297">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yuliya-gushhina-6.jpg"/>
          <p:cNvPicPr>
            <a:picLocks noGrp="1" noChangeAspect="1"/>
          </p:cNvPicPr>
          <p:nvPr>
            <p:ph idx="1"/>
          </p:nvPr>
        </p:nvPicPr>
        <p:blipFill>
          <a:blip r:embed="rId2"/>
          <a:stretch>
            <a:fillRect/>
          </a:stretch>
        </p:blipFill>
        <p:spPr>
          <a:xfrm>
            <a:off x="609600" y="1828800"/>
            <a:ext cx="3238500" cy="405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457200" y="2286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5" name="Прямоугольник 4"/>
          <p:cNvSpPr/>
          <p:nvPr/>
        </p:nvSpPr>
        <p:spPr>
          <a:xfrm>
            <a:off x="3962401" y="2133600"/>
            <a:ext cx="4724400" cy="3539430"/>
          </a:xfrm>
          <a:prstGeom prst="rect">
            <a:avLst/>
          </a:prstGeom>
        </p:spPr>
        <p:txBody>
          <a:bodyPr wrap="square">
            <a:spAutoFit/>
          </a:bodyPr>
          <a:lstStyle/>
          <a:p>
            <a:r>
              <a:rPr lang="ru-RU" sz="2800" b="1" dirty="0" smtClean="0">
                <a:solidFill>
                  <a:srgbClr val="FF0000"/>
                </a:solidFill>
              </a:rPr>
              <a:t>ГУЩИНА</a:t>
            </a:r>
          </a:p>
          <a:p>
            <a:r>
              <a:rPr lang="ru-RU" sz="2800" b="1" dirty="0" smtClean="0">
                <a:solidFill>
                  <a:srgbClr val="FF0000"/>
                </a:solidFill>
              </a:rPr>
              <a:t> Юлия </a:t>
            </a:r>
          </a:p>
          <a:p>
            <a:r>
              <a:rPr lang="ru-RU" sz="2800" b="1" dirty="0" smtClean="0">
                <a:solidFill>
                  <a:srgbClr val="FF0000"/>
                </a:solidFill>
              </a:rPr>
              <a:t>Александровна</a:t>
            </a:r>
          </a:p>
          <a:p>
            <a:r>
              <a:rPr lang="ru-RU" sz="2800" dirty="0" smtClean="0">
                <a:solidFill>
                  <a:srgbClr val="FF0000"/>
                </a:solidFill>
              </a:rPr>
              <a:t>(г.Волгодонск) </a:t>
            </a:r>
          </a:p>
          <a:p>
            <a:endParaRPr lang="ru-RU" sz="2800" dirty="0" smtClean="0">
              <a:solidFill>
                <a:srgbClr val="FF0000"/>
              </a:solidFill>
            </a:endParaRPr>
          </a:p>
          <a:p>
            <a:r>
              <a:rPr lang="ru-RU" sz="2800" dirty="0" smtClean="0">
                <a:solidFill>
                  <a:srgbClr val="FF0000"/>
                </a:solidFill>
              </a:rPr>
              <a:t>Золотая медаль, легкая атлетика, бег.</a:t>
            </a:r>
          </a:p>
          <a:p>
            <a:endParaRPr lang="ru-RU" sz="2800" dirty="0">
              <a:solidFill>
                <a:srgbClr val="FF0000"/>
              </a:solidFill>
            </a:endParaRPr>
          </a:p>
        </p:txBody>
      </p:sp>
    </p:spTree>
  </p:cSld>
  <p:clrMapOvr>
    <a:masterClrMapping/>
  </p:clrMapOvr>
  <p:transition advTm="6594">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ГУЩИНА Юлия Александровна (4.03.1983, Новочеркасск), легкоатлетка, спринтер. Специализируется в беге на 100, 200 и 400 метров. Заслуженный мастер спорта России. Выросла в Волгодонске. Там же начала тренироваться под руководством тренера Владимира Дротика. Олимпийская чемпионка в составе эстафетной команды 4x100 м (2008, Пекин), чемпионка мира в эстафете 4х400 м (2013), чемпионка России, многократная обладательница Кубка Европы. Действующая мировая рекордсменка в эстафетной дистанции 4×200 метров (вместе с Екатериной Кондратьевой, Ириной Хабаровой и Юлией Печёнкиной). Выступает за СКА (Ростов). Награждена орденом Дружбы (2009), медалью ордена «За заслуги перед Отечеством» I степени (2012). В начальной школе с 1-4 класс училась в </a:t>
            </a:r>
            <a:r>
              <a:rPr lang="ru-RU" dirty="0" err="1" smtClean="0"/>
              <a:t>МБОУ»Лицей»Политэк</a:t>
            </a:r>
            <a:r>
              <a:rPr lang="ru-RU" dirty="0" smtClean="0"/>
              <a:t>» г. Волгодонска.</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47063">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onskova20657_large.jpg"/>
          <p:cNvPicPr>
            <a:picLocks noGrp="1" noChangeAspect="1"/>
          </p:cNvPicPr>
          <p:nvPr>
            <p:ph idx="1"/>
          </p:nvPr>
        </p:nvPicPr>
        <p:blipFill>
          <a:blip r:embed="rId2"/>
          <a:stretch>
            <a:fillRect/>
          </a:stretch>
        </p:blipFill>
        <p:spPr>
          <a:xfrm>
            <a:off x="533400" y="1981200"/>
            <a:ext cx="4267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04800" y="3048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5" name="Прямоугольник 4"/>
          <p:cNvSpPr/>
          <p:nvPr/>
        </p:nvSpPr>
        <p:spPr>
          <a:xfrm>
            <a:off x="4800600" y="2133600"/>
            <a:ext cx="4343400" cy="3539430"/>
          </a:xfrm>
          <a:prstGeom prst="rect">
            <a:avLst/>
          </a:prstGeom>
        </p:spPr>
        <p:txBody>
          <a:bodyPr wrap="square">
            <a:spAutoFit/>
          </a:bodyPr>
          <a:lstStyle/>
          <a:p>
            <a:r>
              <a:rPr lang="ru-RU" sz="2800" b="1" dirty="0" smtClean="0">
                <a:solidFill>
                  <a:srgbClr val="FF0000"/>
                </a:solidFill>
              </a:rPr>
              <a:t>ДОНСКОВА</a:t>
            </a:r>
          </a:p>
          <a:p>
            <a:r>
              <a:rPr lang="ru-RU" sz="2800" b="1" dirty="0" smtClean="0">
                <a:solidFill>
                  <a:srgbClr val="FF0000"/>
                </a:solidFill>
              </a:rPr>
              <a:t> </a:t>
            </a:r>
            <a:r>
              <a:rPr lang="ru-RU" sz="2800" b="1" dirty="0" err="1" smtClean="0">
                <a:solidFill>
                  <a:srgbClr val="FF0000"/>
                </a:solidFill>
              </a:rPr>
              <a:t>Ульяна</a:t>
            </a:r>
            <a:endParaRPr lang="ru-RU" sz="2800" b="1" dirty="0" smtClean="0">
              <a:solidFill>
                <a:srgbClr val="FF0000"/>
              </a:solidFill>
            </a:endParaRPr>
          </a:p>
          <a:p>
            <a:r>
              <a:rPr lang="ru-RU" sz="2800" b="1" dirty="0" smtClean="0">
                <a:solidFill>
                  <a:srgbClr val="FF0000"/>
                </a:solidFill>
              </a:rPr>
              <a:t> Вячеславовна</a:t>
            </a:r>
          </a:p>
          <a:p>
            <a:r>
              <a:rPr lang="ru-RU" sz="2800" dirty="0" smtClean="0">
                <a:solidFill>
                  <a:srgbClr val="FF0000"/>
                </a:solidFill>
              </a:rPr>
              <a:t>(г.Каменск-Шахтинский)</a:t>
            </a:r>
          </a:p>
          <a:p>
            <a:endParaRPr lang="ru-RU" sz="2800" b="1" dirty="0" smtClean="0">
              <a:solidFill>
                <a:srgbClr val="FF0000"/>
              </a:solidFill>
            </a:endParaRPr>
          </a:p>
          <a:p>
            <a:r>
              <a:rPr lang="ru-RU" sz="2800" dirty="0" smtClean="0">
                <a:solidFill>
                  <a:srgbClr val="FF0000"/>
                </a:solidFill>
              </a:rPr>
              <a:t>Золотая медаль, художественная гимнастика. </a:t>
            </a:r>
            <a:endParaRPr lang="ru-RU" sz="2800" dirty="0">
              <a:solidFill>
                <a:srgbClr val="FF0000"/>
              </a:solidFill>
            </a:endParaRPr>
          </a:p>
        </p:txBody>
      </p:sp>
    </p:spTree>
  </p:cSld>
  <p:clrMapOvr>
    <a:masterClrMapping/>
  </p:clrMapOvr>
  <p:transition advTm="7203">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t>ДОНСКОВА </a:t>
            </a:r>
            <a:r>
              <a:rPr lang="ru-RU" dirty="0" err="1" smtClean="0"/>
              <a:t>Ульяна</a:t>
            </a:r>
            <a:r>
              <a:rPr lang="ru-RU" dirty="0" smtClean="0"/>
              <a:t> Вячеславовна (24.08.1992, Каменск-Шахтинский), гимнастка. Заслуженный мастер спорта (2010). Олимпийская чемпионка (2012). Чемпионка мира (2009, 2010, 2011). Серебряный (2011) и бронзовый (2009, 2010), призер чемпионатов мира. Чемпионка Европы (2010, 2012). В пятилетнем возрасте отец привел </a:t>
            </a:r>
            <a:r>
              <a:rPr lang="ru-RU" dirty="0" err="1" smtClean="0"/>
              <a:t>Ульяну</a:t>
            </a:r>
            <a:r>
              <a:rPr lang="ru-RU" dirty="0" smtClean="0"/>
              <a:t> в городскую СДЮСШ № 23 (тренер - Алла Петровна Матросова). В 2000 году </a:t>
            </a:r>
            <a:r>
              <a:rPr lang="ru-RU" dirty="0" err="1" smtClean="0"/>
              <a:t>Ульяна</a:t>
            </a:r>
            <a:r>
              <a:rPr lang="ru-RU" dirty="0" smtClean="0"/>
              <a:t> победила на первенстве области по первому разряду. С 2008 года она тренируется в сборной России у Ирины Винер. В сборной России с 2006 года. Выступает за МГФСО. Почетный гражданин города Каменск-Шахтинский. Награждена Орденом Дружбы (2012).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38093">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yuliaefimova.jpg"/>
          <p:cNvPicPr>
            <a:picLocks noGrp="1" noChangeAspect="1"/>
          </p:cNvPicPr>
          <p:nvPr>
            <p:ph idx="1"/>
          </p:nvPr>
        </p:nvPicPr>
        <p:blipFill>
          <a:blip r:embed="rId2" cstate="print"/>
          <a:stretch>
            <a:fillRect/>
          </a:stretch>
        </p:blipFill>
        <p:spPr>
          <a:xfrm>
            <a:off x="228600" y="1981200"/>
            <a:ext cx="4191000" cy="341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04800" y="2286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5" name="Прямоугольник 4"/>
          <p:cNvSpPr/>
          <p:nvPr/>
        </p:nvSpPr>
        <p:spPr>
          <a:xfrm>
            <a:off x="4800601" y="2362200"/>
            <a:ext cx="3886200" cy="3108543"/>
          </a:xfrm>
          <a:prstGeom prst="rect">
            <a:avLst/>
          </a:prstGeom>
        </p:spPr>
        <p:txBody>
          <a:bodyPr wrap="square">
            <a:spAutoFit/>
          </a:bodyPr>
          <a:lstStyle/>
          <a:p>
            <a:r>
              <a:rPr lang="ru-RU" sz="2800" b="1" dirty="0" smtClean="0">
                <a:solidFill>
                  <a:srgbClr val="FF0000"/>
                </a:solidFill>
              </a:rPr>
              <a:t>ЕФИМОВА</a:t>
            </a:r>
          </a:p>
          <a:p>
            <a:r>
              <a:rPr lang="ru-RU" sz="2800" b="1" dirty="0" smtClean="0">
                <a:solidFill>
                  <a:srgbClr val="FF0000"/>
                </a:solidFill>
              </a:rPr>
              <a:t> Юлия</a:t>
            </a:r>
          </a:p>
          <a:p>
            <a:r>
              <a:rPr lang="ru-RU" sz="2800" b="1" dirty="0" smtClean="0">
                <a:solidFill>
                  <a:srgbClr val="FF0000"/>
                </a:solidFill>
              </a:rPr>
              <a:t> Андреевна</a:t>
            </a:r>
          </a:p>
          <a:p>
            <a:r>
              <a:rPr lang="ru-RU" sz="2800" dirty="0" smtClean="0">
                <a:solidFill>
                  <a:srgbClr val="FF0000"/>
                </a:solidFill>
              </a:rPr>
              <a:t>(г.Волгодонск)</a:t>
            </a:r>
          </a:p>
          <a:p>
            <a:endParaRPr lang="ru-RU" sz="2800" dirty="0" smtClean="0">
              <a:solidFill>
                <a:srgbClr val="FF0000"/>
              </a:solidFill>
            </a:endParaRPr>
          </a:p>
          <a:p>
            <a:r>
              <a:rPr lang="ru-RU" sz="2800" dirty="0" smtClean="0">
                <a:solidFill>
                  <a:srgbClr val="FF0000"/>
                </a:solidFill>
              </a:rPr>
              <a:t>Бронзовый призер, плавание.</a:t>
            </a:r>
            <a:endParaRPr lang="ru-RU" sz="2800" dirty="0">
              <a:solidFill>
                <a:srgbClr val="FF0000"/>
              </a:solidFill>
            </a:endParaRPr>
          </a:p>
        </p:txBody>
      </p:sp>
    </p:spTree>
  </p:cSld>
  <p:clrMapOvr>
    <a:masterClrMapping/>
  </p:clrMapOvr>
  <p:transition advTm="8875">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t>ЕФИМОВА Юлия Андреевна (3.04.1992, Грозный), пловчиха. Бронзовый призёр ХХХ Олимпийских игр (2012, Лондон). Чемпионка мира (2009), трёхкратная чемпионка Европы (2008, 2007). Заслуженный мастер спорта РФ. </a:t>
            </a:r>
            <a:r>
              <a:rPr lang="ru-RU" dirty="0" err="1" smtClean="0"/>
              <a:t>Экс-рекордсменка</a:t>
            </a:r>
            <a:r>
              <a:rPr lang="ru-RU" dirty="0" smtClean="0"/>
              <a:t> мира, рекордсменка Европы на дистанции 50 м брассом - 30,09 сек. (2009). Выросла в Волгодонске, там же начала тренироваться в одной из местных спортивных школ под руководством собственного отца. До 2011 года проживала в Таганроге, где тренировалась у заслуженного тренера РФ Ирины </a:t>
            </a:r>
            <a:r>
              <a:rPr lang="ru-RU" dirty="0" err="1" smtClean="0"/>
              <a:t>Вятчаниной</a:t>
            </a:r>
            <a:r>
              <a:rPr lang="ru-RU" dirty="0" smtClean="0"/>
              <a:t>. В марте 2011-го спортсменка уехала в США, где тренируется в Калифорнии у Дэвида Сало. Лучшая пловчиха страны и "Открытие года" (2008). Почетный гражданин Волгодонска (2008).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46360">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hernove-getty.jpg"/>
          <p:cNvPicPr>
            <a:picLocks noGrp="1" noChangeAspect="1"/>
          </p:cNvPicPr>
          <p:nvPr>
            <p:ph idx="1"/>
          </p:nvPr>
        </p:nvPicPr>
        <p:blipFill>
          <a:blip r:embed="rId2"/>
          <a:stretch>
            <a:fillRect/>
          </a:stretch>
        </p:blipFill>
        <p:spPr>
          <a:xfrm>
            <a:off x="304800" y="1676400"/>
            <a:ext cx="4779519" cy="318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457200" y="2286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5" name="Прямоугольник 4"/>
          <p:cNvSpPr/>
          <p:nvPr/>
        </p:nvSpPr>
        <p:spPr>
          <a:xfrm>
            <a:off x="5029201" y="1981200"/>
            <a:ext cx="3810000" cy="3108543"/>
          </a:xfrm>
          <a:prstGeom prst="rect">
            <a:avLst/>
          </a:prstGeom>
        </p:spPr>
        <p:txBody>
          <a:bodyPr wrap="square">
            <a:spAutoFit/>
          </a:bodyPr>
          <a:lstStyle/>
          <a:p>
            <a:r>
              <a:rPr lang="ru-RU" sz="2800" b="1" dirty="0" smtClean="0">
                <a:solidFill>
                  <a:srgbClr val="FF0000"/>
                </a:solidFill>
              </a:rPr>
              <a:t>ЧЕРНОВА</a:t>
            </a:r>
          </a:p>
          <a:p>
            <a:r>
              <a:rPr lang="ru-RU" sz="2800" b="1" dirty="0" smtClean="0">
                <a:solidFill>
                  <a:srgbClr val="FF0000"/>
                </a:solidFill>
              </a:rPr>
              <a:t> Татьяна </a:t>
            </a:r>
          </a:p>
          <a:p>
            <a:r>
              <a:rPr lang="ru-RU" sz="2800" b="1" dirty="0" smtClean="0">
                <a:solidFill>
                  <a:srgbClr val="FF0000"/>
                </a:solidFill>
              </a:rPr>
              <a:t>Сергеевна</a:t>
            </a:r>
          </a:p>
          <a:p>
            <a:r>
              <a:rPr lang="ru-RU" sz="2800" dirty="0" smtClean="0">
                <a:solidFill>
                  <a:srgbClr val="FF0000"/>
                </a:solidFill>
              </a:rPr>
              <a:t>(г.Ростов-на-Дону)</a:t>
            </a:r>
          </a:p>
          <a:p>
            <a:endParaRPr lang="ru-RU" sz="2800" b="1" dirty="0" smtClean="0">
              <a:solidFill>
                <a:srgbClr val="FF0000"/>
              </a:solidFill>
            </a:endParaRPr>
          </a:p>
          <a:p>
            <a:r>
              <a:rPr lang="ru-RU" sz="2800" dirty="0" smtClean="0">
                <a:solidFill>
                  <a:srgbClr val="FF0000"/>
                </a:solidFill>
              </a:rPr>
              <a:t>Бронзовый призер, бег. </a:t>
            </a:r>
            <a:endParaRPr lang="ru-RU" sz="2800" dirty="0">
              <a:solidFill>
                <a:srgbClr val="FF0000"/>
              </a:solidFill>
            </a:endParaRPr>
          </a:p>
        </p:txBody>
      </p:sp>
    </p:spTree>
  </p:cSld>
  <p:clrMapOvr>
    <a:masterClrMapping/>
  </p:clrMapOvr>
  <p:transition advTm="5672">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46"/>
            <a:ext cx="8686800" cy="5008579"/>
          </a:xfrm>
        </p:spPr>
        <p:txBody>
          <a:bodyPr>
            <a:normAutofit fontScale="62500" lnSpcReduction="20000"/>
          </a:bodyPr>
          <a:lstStyle/>
          <a:p>
            <a:pPr>
              <a:buNone/>
            </a:pPr>
            <a:r>
              <a:rPr lang="ru-RU" dirty="0" smtClean="0"/>
              <a:t> </a:t>
            </a:r>
          </a:p>
          <a:p>
            <a:r>
              <a:rPr lang="ru-RU" sz="3800" dirty="0" smtClean="0"/>
              <a:t>Большой вклад в историю развития спорта внесли выдающиеся спортсмены Донского края. Дон всегда славился крепкой спортивной закалкой. В XX веке Ростовская область создавала и обогащала победную историю отечественного спорта, достойно представляла страну на самых престижных международных соревнованиях.</a:t>
            </a:r>
          </a:p>
          <a:p>
            <a:r>
              <a:rPr lang="ru-RU" sz="3800" dirty="0" smtClean="0"/>
              <a:t>Наш Донской край называют кузницей олимпийских чемпионов. Мировую известность региону принесли прославленные спортсмены – победители Олимпийских игр, Чемпионатов Мира и Европы. В Ростовской области проживают сотни олимпийских чемпионов, а город Шахты считается столицей донского спорта, столько олимпийских чемпионов, как в Шахтах, нет ни в одном городе мира!</a:t>
            </a:r>
            <a:endParaRPr lang="ru-RU" sz="3800" dirty="0"/>
          </a:p>
        </p:txBody>
      </p:sp>
      <p:sp>
        <p:nvSpPr>
          <p:cNvPr id="2" name="Заголовок 1"/>
          <p:cNvSpPr>
            <a:spLocks noGrp="1"/>
          </p:cNvSpPr>
          <p:nvPr>
            <p:ph type="title"/>
          </p:nvPr>
        </p:nvSpPr>
        <p:spPr>
          <a:xfrm>
            <a:off x="304800" y="457200"/>
            <a:ext cx="8686800" cy="400032"/>
          </a:xfrm>
        </p:spPr>
        <p:txBody>
          <a:bodyPr>
            <a:normAutofit fontScale="90000"/>
          </a:bodyPr>
          <a:lstStyle/>
          <a:p>
            <a:endParaRPr lang="ru-RU" dirty="0"/>
          </a:p>
        </p:txBody>
      </p:sp>
    </p:spTree>
  </p:cSld>
  <p:clrMapOvr>
    <a:masterClrMapping/>
  </p:clrMapOvr>
  <p:transition advTm="2662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ЧЕРНОВА Татьяна Сергеевна (29.01.1988, Краснодар), легкоатлетка, выступающая в многоборье. Заслуженный мастер спорта России. Чемпионка мира (2011, семиборье), бронзовый призёр летних Олимпийских игр (2008, 2012) и чемпионата мира в помещении (2010, пятиборье). Чемпион мира по лёгкой атлетике среди юниоров (2005, 2006, семиборье). Выступает за «Динамо» (Краснодар, Ростов).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25328">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155609.jpg"/>
          <p:cNvPicPr>
            <a:picLocks noGrp="1" noChangeAspect="1"/>
          </p:cNvPicPr>
          <p:nvPr>
            <p:ph idx="1"/>
          </p:nvPr>
        </p:nvPicPr>
        <p:blipFill>
          <a:blip r:embed="rId2"/>
          <a:stretch>
            <a:fillRect/>
          </a:stretch>
        </p:blipFill>
        <p:spPr>
          <a:xfrm>
            <a:off x="609600" y="1905000"/>
            <a:ext cx="2486025" cy="3655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457200" y="3048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sp>
        <p:nvSpPr>
          <p:cNvPr id="6" name="Прямоугольник 5"/>
          <p:cNvSpPr/>
          <p:nvPr/>
        </p:nvSpPr>
        <p:spPr>
          <a:xfrm>
            <a:off x="3505201" y="2057400"/>
            <a:ext cx="5638800" cy="2246769"/>
          </a:xfrm>
          <a:prstGeom prst="rect">
            <a:avLst/>
          </a:prstGeom>
        </p:spPr>
        <p:txBody>
          <a:bodyPr wrap="square">
            <a:spAutoFit/>
          </a:bodyPr>
          <a:lstStyle/>
          <a:p>
            <a:r>
              <a:rPr lang="ru-RU" sz="2800" b="1" dirty="0" smtClean="0">
                <a:solidFill>
                  <a:srgbClr val="FF0000"/>
                </a:solidFill>
              </a:rPr>
              <a:t>УЛЕГИН Сергей Валерьевич</a:t>
            </a:r>
          </a:p>
          <a:p>
            <a:r>
              <a:rPr lang="ru-RU" sz="2800" dirty="0" smtClean="0">
                <a:solidFill>
                  <a:srgbClr val="FF0000"/>
                </a:solidFill>
              </a:rPr>
              <a:t>(г.Ростов-на-Дону)</a:t>
            </a:r>
          </a:p>
          <a:p>
            <a:endParaRPr lang="ru-RU" sz="2800" dirty="0" smtClean="0">
              <a:solidFill>
                <a:srgbClr val="FF0000"/>
              </a:solidFill>
            </a:endParaRPr>
          </a:p>
          <a:p>
            <a:r>
              <a:rPr lang="ru-RU" sz="2800" dirty="0" smtClean="0">
                <a:solidFill>
                  <a:srgbClr val="FF0000"/>
                </a:solidFill>
              </a:rPr>
              <a:t>Серебряный призер,  гребля на каноэ) </a:t>
            </a:r>
            <a:endParaRPr lang="ru-RU" sz="2800" dirty="0">
              <a:solidFill>
                <a:srgbClr val="FF0000"/>
              </a:solidFill>
            </a:endParaRPr>
          </a:p>
        </p:txBody>
      </p:sp>
    </p:spTree>
  </p:cSld>
  <p:clrMapOvr>
    <a:masterClrMapping/>
  </p:clrMapOvr>
  <p:transition advTm="5250">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t>УЛЕГИН Сергей Валерьевич (8.10.1977, Энгельс Саратовская область), байдарочник. Заслуженный мастер спорта России. Пришел в греблю в 1989 году. Первый тренер Неловко А.В. В Сборной команде с 2002 года. Серебряный призер XXIX Олимпийских игр (2008, Пекин). Неоднократный Чемпион России. Пятикратный Чемпион Европы (2002, 2006, 2008б 2009), Чемпион Мира (2002, 2006). В настоящее время выступает за спортивный клуб «Динамо» и тренируется под руководством опытного наставника – А. </a:t>
            </a:r>
            <a:r>
              <a:rPr lang="ru-RU" dirty="0" err="1" smtClean="0"/>
              <a:t>Абрамянца</a:t>
            </a:r>
            <a:r>
              <a:rPr lang="ru-RU" dirty="0" smtClean="0"/>
              <a:t>. Спортсмен-инструктор специализированной детско-юношеской спортивной школы олимпийского резерва по гребле на байдарках и каноэ в Саратове. </a:t>
            </a:r>
            <a:endParaRPr lang="ru-RU" dirty="0"/>
          </a:p>
        </p:txBody>
      </p:sp>
      <p:sp>
        <p:nvSpPr>
          <p:cNvPr id="2" name="Заголовок 1"/>
          <p:cNvSpPr>
            <a:spLocks noGrp="1"/>
          </p:cNvSpPr>
          <p:nvPr>
            <p:ph type="title"/>
          </p:nvPr>
        </p:nvSpPr>
        <p:spPr>
          <a:xfrm flipV="1">
            <a:off x="357158" y="240007"/>
            <a:ext cx="7286676" cy="402910"/>
          </a:xfrm>
        </p:spPr>
        <p:txBody>
          <a:bodyPr>
            <a:normAutofit fontScale="90000"/>
          </a:bodyPr>
          <a:lstStyle/>
          <a:p>
            <a:endParaRPr lang="ru-RU" dirty="0"/>
          </a:p>
        </p:txBody>
      </p:sp>
    </p:spTree>
  </p:cSld>
  <p:clrMapOvr>
    <a:masterClrMapping/>
  </p:clrMapOvr>
  <p:transition advTm="44157">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amonova.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p:txBody>
          <a:bodyPr/>
          <a:lstStyle/>
          <a:p>
            <a:endParaRPr lang="ru-RU"/>
          </a:p>
        </p:txBody>
      </p:sp>
    </p:spTree>
  </p:cSld>
  <p:clrMapOvr>
    <a:masterClrMapping/>
  </p:clrMapOvr>
  <p:transition advTm="8765">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ЛАМОНОВА Евгения Алексеевна (9.08.1983, Курчатов Курской обл.), фехтовальщица на рапирах. Заслуженный мастер спорта России. Чемпион Олимпийских игр (2008, Пекин). Чемпионка мира (2011) и Европы (2007). Выпускница Курского государственного технического университета. Награждена орденом Дружбы (2008). Выступает за СКА (Курчатов, Ростов-на-Дону).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21469">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uramagomedov.jpg"/>
          <p:cNvPicPr>
            <a:picLocks noGrp="1" noChangeAspect="1"/>
          </p:cNvPicPr>
          <p:nvPr>
            <p:ph idx="1"/>
          </p:nvPr>
        </p:nvPicPr>
        <p:blipFill>
          <a:blip r:embed="rId2"/>
          <a:stretch>
            <a:fillRect/>
          </a:stretch>
        </p:blipFill>
        <p:spPr>
          <a:xfrm>
            <a:off x="0" y="0"/>
            <a:ext cx="9298984" cy="6858000"/>
          </a:xfrm>
        </p:spPr>
      </p:pic>
      <p:sp>
        <p:nvSpPr>
          <p:cNvPr id="2" name="Заголовок 1"/>
          <p:cNvSpPr>
            <a:spLocks noGrp="1"/>
          </p:cNvSpPr>
          <p:nvPr>
            <p:ph type="title"/>
          </p:nvPr>
        </p:nvSpPr>
        <p:spPr/>
        <p:txBody>
          <a:bodyPr/>
          <a:lstStyle/>
          <a:p>
            <a:endParaRPr lang="ru-RU"/>
          </a:p>
        </p:txBody>
      </p:sp>
    </p:spTree>
  </p:cSld>
  <p:clrMapOvr>
    <a:masterClrMapping/>
  </p:clrMapOvr>
  <p:transition advTm="8766">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t>КУРАМАГОМЕДОВ </a:t>
            </a:r>
            <a:r>
              <a:rPr lang="ru-RU" dirty="0" err="1" smtClean="0"/>
              <a:t>Заур</a:t>
            </a:r>
            <a:r>
              <a:rPr lang="ru-RU" dirty="0" smtClean="0"/>
              <a:t> </a:t>
            </a:r>
            <a:r>
              <a:rPr lang="ru-RU" dirty="0" err="1" smtClean="0"/>
              <a:t>Исматулаевич</a:t>
            </a:r>
            <a:r>
              <a:rPr lang="ru-RU" dirty="0" smtClean="0"/>
              <a:t> (30.03.1988, Тырныауз, Кабардино-Балкарская АССР), борец греко-римского стиля. Заслуженный мастер спорта России (2012). В борьбу пришел в возрасте 10 лет под влиянием отца, работавшего тренером. После окончания школы </a:t>
            </a:r>
            <a:r>
              <a:rPr lang="ru-RU" dirty="0" err="1" smtClean="0"/>
              <a:t>Курамагомедов</a:t>
            </a:r>
            <a:r>
              <a:rPr lang="ru-RU" dirty="0" smtClean="0"/>
              <a:t> переехал из города Тырныауз в Ростов-на-Дону. Чемпион России (2011, 2012), бронзовый призер чемпионата мира (2011) и серебряный Европы (2007), бронзовый призёр ХХХ Олимпийских игр (2012, Лондон). Выступает в весовой категории до 60 кг. Награжден медалью ордена «За заслуги перед Отечеством» II степени (2012).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41843">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orobeinikova.jpg"/>
          <p:cNvPicPr>
            <a:picLocks noGrp="1" noChangeAspect="1"/>
          </p:cNvPicPr>
          <p:nvPr>
            <p:ph idx="1"/>
          </p:nvPr>
        </p:nvPicPr>
        <p:blipFill>
          <a:blip r:embed="rId2"/>
          <a:stretch>
            <a:fillRect/>
          </a:stretch>
        </p:blipFill>
        <p:spPr>
          <a:xfrm>
            <a:off x="0" y="0"/>
            <a:ext cx="9267568" cy="6858000"/>
          </a:xfrm>
        </p:spPr>
      </p:pic>
      <p:sp>
        <p:nvSpPr>
          <p:cNvPr id="2" name="Заголовок 1"/>
          <p:cNvSpPr>
            <a:spLocks noGrp="1"/>
          </p:cNvSpPr>
          <p:nvPr>
            <p:ph type="title"/>
          </p:nvPr>
        </p:nvSpPr>
        <p:spPr/>
        <p:txBody>
          <a:bodyPr/>
          <a:lstStyle/>
          <a:p>
            <a:endParaRPr lang="ru-RU"/>
          </a:p>
        </p:txBody>
      </p:sp>
    </p:spTree>
  </p:cSld>
  <p:clrMapOvr>
    <a:masterClrMapping/>
  </p:clrMapOvr>
  <p:transition advTm="6672">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ru-RU" dirty="0" smtClean="0"/>
              <a:t>КОРОБЕЙНИКОВА Лариса Викторовна (26.03.1987, Курган), спортсменка-рапиристка. Серебряный призер Олимпийских игр (2012 - командное первенство). Чемпионка мира (2011 - командное первенство). Серебряный призер чемпионата мира (2009 - командное первенство). Серебряный (2011 - командное первенство) и бронзовый (2012 - личное и командное первенство) призер чемпионатов Европы. Чемпионка России (2009 - личное первенство). Бронзовый призер чемпионата России (2012 - личное и командное первенство). Заслуженный мастер спорта РФ (2011, фехтование, рапира). Вскоре после её рождения семья переехала в город Ростов-на-Дону. Выпускница </a:t>
            </a:r>
            <a:r>
              <a:rPr lang="ru-RU" dirty="0" err="1" smtClean="0"/>
              <a:t>Ростовского-на-Дону</a:t>
            </a:r>
            <a:r>
              <a:rPr lang="ru-RU" dirty="0" smtClean="0"/>
              <a:t> института физической культуры и спорта. Тренеры - Владимир Сергеевич Иванов, Зоя Юрьевна Старкова. В сборной России с 2009 года. Выступает за «Динамо». Награждена медалью ордена «За заслуги перед Отечеством» I степени (2012).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49469">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nisenko.jpg"/>
          <p:cNvPicPr>
            <a:picLocks noGrp="1" noChangeAspect="1"/>
          </p:cNvPicPr>
          <p:nvPr>
            <p:ph idx="1"/>
          </p:nvPr>
        </p:nvPicPr>
        <p:blipFill>
          <a:blip r:embed="rId2"/>
          <a:stretch>
            <a:fillRect/>
          </a:stretch>
        </p:blipFill>
        <p:spPr>
          <a:xfrm>
            <a:off x="0" y="0"/>
            <a:ext cx="9174582" cy="6858000"/>
          </a:xfrm>
        </p:spPr>
      </p:pic>
      <p:sp>
        <p:nvSpPr>
          <p:cNvPr id="2" name="Заголовок 1"/>
          <p:cNvSpPr>
            <a:spLocks noGrp="1"/>
          </p:cNvSpPr>
          <p:nvPr>
            <p:ph type="title"/>
          </p:nvPr>
        </p:nvSpPr>
        <p:spPr/>
        <p:txBody>
          <a:bodyPr/>
          <a:lstStyle/>
          <a:p>
            <a:endParaRPr lang="ru-RU"/>
          </a:p>
        </p:txBody>
      </p:sp>
    </p:spTree>
  </p:cSld>
  <p:clrMapOvr>
    <a:masterClrMapping/>
  </p:clrMapOvr>
  <p:transition advTm="6719">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66800" y="1219200"/>
            <a:ext cx="7498080" cy="4800600"/>
          </a:xfrm>
        </p:spPr>
        <p:txBody>
          <a:bodyPr>
            <a:normAutofit/>
          </a:bodyPr>
          <a:lstStyle/>
          <a:p>
            <a:r>
              <a:rPr lang="ru-RU" sz="2800" dirty="0" smtClean="0"/>
              <a:t>Ростовская область, первая среди регионов страны, удостоена Почетного приза исполкома Олимпийского комитета России и комитета </a:t>
            </a:r>
            <a:r>
              <a:rPr lang="ru-RU" sz="2800" dirty="0" err="1" smtClean="0"/>
              <a:t>Фэйр-Плэй</a:t>
            </a:r>
            <a:r>
              <a:rPr lang="ru-RU" sz="2800" dirty="0" smtClean="0"/>
              <a:t> (перевод с английского «честная игра») за высокие спортивные показатели и гуманизм в спорте. В 2002 году, впервые в истории донского спорта, по числу золотых медалей, завоеванных на чемпионатах мира, донские спортсмены сравнялись со своими московскими коллегами</a:t>
            </a:r>
            <a:r>
              <a:rPr lang="ru-RU" dirty="0" smtClean="0"/>
              <a:t>.</a:t>
            </a:r>
            <a:endParaRPr lang="ru-RU" dirty="0"/>
          </a:p>
        </p:txBody>
      </p:sp>
      <p:sp>
        <p:nvSpPr>
          <p:cNvPr id="2" name="Заголовок 1"/>
          <p:cNvSpPr>
            <a:spLocks noGrp="1"/>
          </p:cNvSpPr>
          <p:nvPr>
            <p:ph type="title"/>
          </p:nvPr>
        </p:nvSpPr>
        <p:spPr>
          <a:xfrm>
            <a:off x="-7162800" y="685800"/>
            <a:ext cx="7498080" cy="1143000"/>
          </a:xfrm>
        </p:spPr>
        <p:txBody>
          <a:bodyPr/>
          <a:lstStyle/>
          <a:p>
            <a:endParaRPr lang="ru-RU" dirty="0"/>
          </a:p>
        </p:txBody>
      </p:sp>
    </p:spTree>
  </p:cSld>
  <p:clrMapOvr>
    <a:masterClrMapping/>
  </p:clrMapOvr>
  <p:transition advTm="18454">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t>ДЕНИСЕНКО Алексей Алексеевич (30.08.1993, Батайск), </a:t>
            </a:r>
            <a:r>
              <a:rPr lang="ru-RU" dirty="0" err="1" smtClean="0"/>
              <a:t>тхэквондист</a:t>
            </a:r>
            <a:r>
              <a:rPr lang="ru-RU" dirty="0" smtClean="0"/>
              <a:t>, бронзовый призёр Олимпийских игр (2012). В секцию </a:t>
            </a:r>
            <a:r>
              <a:rPr lang="ru-RU" dirty="0" err="1" smtClean="0"/>
              <a:t>тхэквондо</a:t>
            </a:r>
            <a:r>
              <a:rPr lang="ru-RU" dirty="0" smtClean="0"/>
              <a:t> в Батайске его привел отец. Выступал за Ростов-на-Дону. Во взрослую сборную Алексей перешел в 2012 году. Призёр юношеских и молодежных чемпионатов России (2007, 2010, 2011) и Европы, международных рейтинговых турниров G-1. В настоящее время живёт и учится в Набережных Челнах.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26625">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isenko.jpg"/>
          <p:cNvPicPr>
            <a:picLocks noGrp="1" noChangeAspect="1"/>
          </p:cNvPicPr>
          <p:nvPr>
            <p:ph idx="1"/>
          </p:nvPr>
        </p:nvPicPr>
        <p:blipFill>
          <a:blip r:embed="rId2"/>
          <a:stretch>
            <a:fillRect/>
          </a:stretch>
        </p:blipFill>
        <p:spPr>
          <a:xfrm>
            <a:off x="0" y="0"/>
            <a:ext cx="9115168" cy="6745224"/>
          </a:xfrm>
        </p:spPr>
      </p:pic>
      <p:sp>
        <p:nvSpPr>
          <p:cNvPr id="2" name="Заголовок 1"/>
          <p:cNvSpPr>
            <a:spLocks noGrp="1"/>
          </p:cNvSpPr>
          <p:nvPr>
            <p:ph type="title"/>
          </p:nvPr>
        </p:nvSpPr>
        <p:spPr/>
        <p:txBody>
          <a:bodyPr/>
          <a:lstStyle/>
          <a:p>
            <a:endParaRPr lang="ru-RU"/>
          </a:p>
        </p:txBody>
      </p:sp>
    </p:spTree>
  </p:cSld>
  <p:clrMapOvr>
    <a:masterClrMapping/>
  </p:clrMapOvr>
  <p:transition advTm="5375">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ЛЫСЕНКО Татьяна Викторовна (9.10.1983, Батайск), метательница молота. Окончила Ростовское училище олимпийского резерва. Олимпийская чемпионка (2012, Лондон). Чемпионка мира (2011), чемпионка Европы (2006), чемпионка России (2005, 2009-2012). Рекордсменка России и </a:t>
            </a:r>
            <a:r>
              <a:rPr lang="ru-RU" dirty="0" err="1" smtClean="0"/>
              <a:t>экс-рекордсменка</a:t>
            </a:r>
            <a:r>
              <a:rPr lang="ru-RU" dirty="0" smtClean="0"/>
              <a:t> мира. Тренер - Николай Николаевич Белобородов. В сборной команде России с 2003 года. Выступала за СКА (Ростов-на-Дону). Заслуженный мастер спорта России. Награждена орденом Дружбы (2012).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29797">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hicherova.jpg"/>
          <p:cNvPicPr>
            <a:picLocks noGrp="1" noChangeAspect="1"/>
          </p:cNvPicPr>
          <p:nvPr>
            <p:ph idx="1"/>
          </p:nvPr>
        </p:nvPicPr>
        <p:blipFill>
          <a:blip r:embed="rId2"/>
          <a:stretch>
            <a:fillRect/>
          </a:stretch>
        </p:blipFill>
        <p:spPr>
          <a:xfrm>
            <a:off x="0" y="0"/>
            <a:ext cx="9144000" cy="6789420"/>
          </a:xfrm>
        </p:spPr>
      </p:pic>
      <p:sp>
        <p:nvSpPr>
          <p:cNvPr id="2" name="Заголовок 1"/>
          <p:cNvSpPr>
            <a:spLocks noGrp="1"/>
          </p:cNvSpPr>
          <p:nvPr>
            <p:ph type="title"/>
          </p:nvPr>
        </p:nvSpPr>
        <p:spPr/>
        <p:txBody>
          <a:bodyPr/>
          <a:lstStyle/>
          <a:p>
            <a:endParaRPr lang="ru-RU"/>
          </a:p>
        </p:txBody>
      </p:sp>
    </p:spTree>
  </p:cSld>
  <p:clrMapOvr>
    <a:masterClrMapping/>
  </p:clrMapOvr>
  <p:transition advTm="5812">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ЧИЧЕРОВА Анна Владимировна (22.07.1982, Белая Калитва), легкоатлетка, прыгунья в высоту, заслуженный мастер спорта России. Член сборной России по лёгкой атлетике с 2003 года. Чемпион XXX Олимпийских игр (2012, Лондон). Бронзовый призёр летних Олимпийских игр (2008, Пекин). Чемпион мира (2011). Серебряный призер чемпионатов мира (2007, 2009). Чемпион Европы (2005, в зале). </a:t>
            </a:r>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advTm="22219">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48244168"/>
      </p:ext>
    </p:extLst>
  </p:cSld>
  <p:clrMapOvr>
    <a:masterClrMapping/>
  </p:clrMapOvr>
  <p:transition advTm="41250">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413338372"/>
      </p:ext>
    </p:extLst>
  </p:cSld>
  <p:clrMapOvr>
    <a:masterClrMapping/>
  </p:clrMapOvr>
  <p:transition advTm="36328">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80728"/>
            <a:ext cx="3919548" cy="4800600"/>
          </a:xfrm>
        </p:spPr>
      </p:pic>
      <p:sp>
        <p:nvSpPr>
          <p:cNvPr id="2" name="Заголовок 1"/>
          <p:cNvSpPr>
            <a:spLocks noGrp="1"/>
          </p:cNvSpPr>
          <p:nvPr>
            <p:ph type="title"/>
          </p:nvPr>
        </p:nvSpPr>
        <p:spPr>
          <a:xfrm>
            <a:off x="4788024" y="980728"/>
            <a:ext cx="4145664" cy="5420072"/>
          </a:xfrm>
        </p:spPr>
        <p:txBody>
          <a:bodyPr>
            <a:noAutofit/>
          </a:bodyPr>
          <a:lstStyle/>
          <a:p>
            <a:r>
              <a:rPr lang="ru-RU" sz="2000" b="1" i="1" dirty="0" smtClean="0">
                <a:solidFill>
                  <a:schemeClr val="accent4">
                    <a:lumMod val="50000"/>
                  </a:schemeClr>
                </a:solidFill>
                <a:effectLst/>
                <a:latin typeface="Times New Roman" pitchFamily="18" charset="0"/>
                <a:cs typeface="Times New Roman" pitchFamily="18" charset="0"/>
              </a:rPr>
              <a:t>Людмила </a:t>
            </a:r>
            <a:r>
              <a:rPr lang="ru-RU" sz="2000" b="1" i="1" dirty="0">
                <a:solidFill>
                  <a:schemeClr val="accent4">
                    <a:lumMod val="50000"/>
                  </a:schemeClr>
                </a:solidFill>
                <a:effectLst/>
                <a:latin typeface="Times New Roman" pitchFamily="18" charset="0"/>
                <a:cs typeface="Times New Roman" pitchFamily="18" charset="0"/>
              </a:rPr>
              <a:t>Кондратьева</a:t>
            </a:r>
            <a:r>
              <a:rPr lang="ru-RU" sz="1600" i="1" dirty="0">
                <a:solidFill>
                  <a:schemeClr val="accent4">
                    <a:lumMod val="50000"/>
                  </a:schemeClr>
                </a:solidFill>
                <a:effectLst/>
                <a:latin typeface="Times New Roman" pitchFamily="18" charset="0"/>
                <a:cs typeface="Times New Roman" pitchFamily="18" charset="0"/>
              </a:rPr>
              <a:t> родилась в городе Шахты. Обучение проходила в </a:t>
            </a:r>
            <a:r>
              <a:rPr lang="ru-RU" sz="1600" i="1" dirty="0" err="1">
                <a:solidFill>
                  <a:schemeClr val="accent4">
                    <a:lumMod val="50000"/>
                  </a:schemeClr>
                </a:solidFill>
                <a:effectLst/>
                <a:latin typeface="Times New Roman" pitchFamily="18" charset="0"/>
                <a:cs typeface="Times New Roman" pitchFamily="18" charset="0"/>
              </a:rPr>
              <a:t>шахтинской</a:t>
            </a:r>
            <a:r>
              <a:rPr lang="ru-RU" sz="1600" i="1" dirty="0">
                <a:solidFill>
                  <a:schemeClr val="accent4">
                    <a:lumMod val="50000"/>
                  </a:schemeClr>
                </a:solidFill>
                <a:effectLst/>
                <a:latin typeface="Times New Roman" pitchFamily="18" charset="0"/>
                <a:cs typeface="Times New Roman" pitchFamily="18" charset="0"/>
              </a:rPr>
              <a:t> спортивной школе. Ей легко давались бег и прыжки. Так начала вырисовываться </a:t>
            </a:r>
            <a:r>
              <a:rPr lang="ru-RU" sz="1600" i="1" dirty="0" err="1">
                <a:solidFill>
                  <a:schemeClr val="accent4">
                    <a:lumMod val="50000"/>
                  </a:schemeClr>
                </a:solidFill>
                <a:effectLst/>
                <a:latin typeface="Times New Roman" pitchFamily="18" charset="0"/>
                <a:cs typeface="Times New Roman" pitchFamily="18" charset="0"/>
              </a:rPr>
              <a:t>многоборная</a:t>
            </a:r>
            <a:r>
              <a:rPr lang="ru-RU" sz="1600" i="1" dirty="0">
                <a:solidFill>
                  <a:schemeClr val="accent4">
                    <a:lumMod val="50000"/>
                  </a:schemeClr>
                </a:solidFill>
                <a:effectLst/>
                <a:latin typeface="Times New Roman" pitchFamily="18" charset="0"/>
                <a:cs typeface="Times New Roman" pitchFamily="18" charset="0"/>
              </a:rPr>
              <a:t> направленность в тренировке. Затем Людмила Кондратьева была зачислена в Ростовский интернат № 10 (ныне училище олимпийского резерва</a:t>
            </a:r>
            <a:r>
              <a:rPr lang="ru-RU" sz="1600" i="1" dirty="0" smtClean="0">
                <a:solidFill>
                  <a:schemeClr val="accent4">
                    <a:lumMod val="50000"/>
                  </a:schemeClr>
                </a:solidFill>
                <a:effectLst/>
                <a:latin typeface="Times New Roman" pitchFamily="18" charset="0"/>
                <a:cs typeface="Times New Roman" pitchFamily="18" charset="0"/>
              </a:rPr>
              <a:t>).</a:t>
            </a:r>
            <a:r>
              <a:rPr lang="ru-RU" sz="1600" i="1" dirty="0">
                <a:solidFill>
                  <a:schemeClr val="accent4">
                    <a:lumMod val="50000"/>
                  </a:schemeClr>
                </a:solidFill>
                <a:effectLst/>
                <a:latin typeface="Times New Roman" pitchFamily="18" charset="0"/>
                <a:cs typeface="Times New Roman" pitchFamily="18" charset="0"/>
              </a:rPr>
              <a:t> </a:t>
            </a:r>
            <a:r>
              <a:rPr lang="ru-RU" sz="1600" i="1" dirty="0" smtClean="0">
                <a:solidFill>
                  <a:schemeClr val="accent4">
                    <a:lumMod val="50000"/>
                  </a:schemeClr>
                </a:solidFill>
                <a:effectLst/>
                <a:latin typeface="Times New Roman" pitchFamily="18" charset="0"/>
                <a:cs typeface="Times New Roman" pitchFamily="18" charset="0"/>
              </a:rPr>
              <a:t>Это </a:t>
            </a:r>
            <a:r>
              <a:rPr lang="ru-RU" sz="1600" i="1" dirty="0">
                <a:solidFill>
                  <a:schemeClr val="accent4">
                    <a:lumMod val="50000"/>
                  </a:schemeClr>
                </a:solidFill>
                <a:effectLst/>
                <a:latin typeface="Times New Roman" pitchFamily="18" charset="0"/>
                <a:cs typeface="Times New Roman" pitchFamily="18" charset="0"/>
              </a:rPr>
              <a:t>была 22-летняя студентка из Ростова-на-Дону Людмила Кондратьева, первой из советских спортсменок ставшая олимпийской чемпионкой в спринтерском беге</a:t>
            </a:r>
            <a:r>
              <a:rPr lang="ru-RU" sz="1600" i="1" dirty="0" smtClean="0">
                <a:solidFill>
                  <a:schemeClr val="accent4">
                    <a:lumMod val="50000"/>
                  </a:schemeClr>
                </a:solidFill>
                <a:effectLst/>
                <a:latin typeface="Times New Roman" pitchFamily="18" charset="0"/>
                <a:cs typeface="Times New Roman" pitchFamily="18" charset="0"/>
              </a:rPr>
              <a:t>.</a:t>
            </a:r>
            <a:r>
              <a:rPr lang="ru-RU" sz="1600" i="1" dirty="0">
                <a:solidFill>
                  <a:schemeClr val="accent4">
                    <a:lumMod val="50000"/>
                  </a:schemeClr>
                </a:solidFill>
                <a:effectLst/>
                <a:latin typeface="Times New Roman" pitchFamily="18" charset="0"/>
                <a:cs typeface="Times New Roman" pitchFamily="18" charset="0"/>
              </a:rPr>
              <a:t> За свою спортивную жизнь Людмила Кондратьева добилась многого: чемпионка Олимпийских игр (Москва, 1980) в беге на 100 м, бронзовый призер Олимпийских игр (Сеул, 1988) в эстафете 4х100 м, чемпионка Европы и трехкратная чемпионка СССР</a:t>
            </a:r>
            <a:r>
              <a:rPr lang="ru-RU" sz="1600" i="1" dirty="0" smtClean="0">
                <a:solidFill>
                  <a:schemeClr val="accent4">
                    <a:lumMod val="50000"/>
                  </a:schemeClr>
                </a:solidFill>
                <a:effectLst/>
                <a:latin typeface="Times New Roman" pitchFamily="18" charset="0"/>
                <a:cs typeface="Times New Roman" pitchFamily="18" charset="0"/>
              </a:rPr>
              <a:t>.</a:t>
            </a:r>
            <a:r>
              <a:rPr lang="ru-RU" sz="1600" i="1" dirty="0">
                <a:solidFill>
                  <a:schemeClr val="accent4">
                    <a:lumMod val="50000"/>
                  </a:schemeClr>
                </a:solidFill>
                <a:latin typeface="Times New Roman" pitchFamily="18" charset="0"/>
                <a:cs typeface="Times New Roman" pitchFamily="18" charset="0"/>
              </a:rPr>
              <a:t/>
            </a:r>
            <a:br>
              <a:rPr lang="ru-RU" sz="1600" i="1" dirty="0">
                <a:solidFill>
                  <a:schemeClr val="accent4">
                    <a:lumMod val="50000"/>
                  </a:schemeClr>
                </a:solidFill>
                <a:latin typeface="Times New Roman" pitchFamily="18" charset="0"/>
                <a:cs typeface="Times New Roman" pitchFamily="18" charset="0"/>
              </a:rPr>
            </a:br>
            <a:endParaRPr lang="ru-RU" sz="1600" i="1"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78973352"/>
      </p:ext>
    </p:extLst>
  </p:cSld>
  <p:clrMapOvr>
    <a:masterClrMapping/>
  </p:clrMapOvr>
  <p:transition advTm="37187">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6380" y="1214422"/>
            <a:ext cx="2859299" cy="3451225"/>
          </a:xfrm>
        </p:spPr>
      </p:pic>
      <p:sp>
        <p:nvSpPr>
          <p:cNvPr id="2" name="Заголовок 1"/>
          <p:cNvSpPr>
            <a:spLocks noGrp="1"/>
          </p:cNvSpPr>
          <p:nvPr>
            <p:ph type="title"/>
          </p:nvPr>
        </p:nvSpPr>
        <p:spPr>
          <a:xfrm>
            <a:off x="1187624" y="332656"/>
            <a:ext cx="3672408" cy="6048672"/>
          </a:xfrm>
        </p:spPr>
        <p:txBody>
          <a:bodyPr>
            <a:noAutofit/>
          </a:bodyPr>
          <a:lstStyle/>
          <a:p>
            <a:r>
              <a:rPr lang="ru-RU" sz="2000" b="1" i="1" dirty="0" smtClean="0">
                <a:solidFill>
                  <a:schemeClr val="accent3">
                    <a:lumMod val="50000"/>
                  </a:schemeClr>
                </a:solidFill>
                <a:effectLst/>
              </a:rPr>
              <a:t> </a:t>
            </a:r>
            <a:r>
              <a:rPr lang="ru-RU" sz="2800" b="1" i="1" dirty="0">
                <a:solidFill>
                  <a:schemeClr val="accent3">
                    <a:lumMod val="50000"/>
                  </a:schemeClr>
                </a:solidFill>
                <a:effectLst/>
              </a:rPr>
              <a:t>Василий </a:t>
            </a:r>
            <a:r>
              <a:rPr lang="ru-RU" sz="2800" b="1" i="1" dirty="0" smtClean="0">
                <a:solidFill>
                  <a:schemeClr val="accent3">
                    <a:lumMod val="50000"/>
                  </a:schemeClr>
                </a:solidFill>
                <a:effectLst/>
              </a:rPr>
              <a:t>Алексеев</a:t>
            </a:r>
            <a:br>
              <a:rPr lang="ru-RU" sz="2800" b="1" i="1" dirty="0" smtClean="0">
                <a:solidFill>
                  <a:schemeClr val="accent3">
                    <a:lumMod val="50000"/>
                  </a:schemeClr>
                </a:solidFill>
                <a:effectLst/>
              </a:rPr>
            </a:br>
            <a:r>
              <a:rPr lang="ru-RU" sz="2800" b="1" i="1" dirty="0" smtClean="0">
                <a:solidFill>
                  <a:schemeClr val="accent3">
                    <a:lumMod val="50000"/>
                  </a:schemeClr>
                </a:solidFill>
                <a:effectLst/>
              </a:rPr>
              <a:t> </a:t>
            </a:r>
            <a:r>
              <a:rPr lang="ru-RU" sz="1200" b="1" i="1" dirty="0">
                <a:solidFill>
                  <a:schemeClr val="accent3">
                    <a:lumMod val="50000"/>
                  </a:schemeClr>
                </a:solidFill>
                <a:effectLst/>
              </a:rPr>
              <a:t>(</a:t>
            </a:r>
            <a:r>
              <a:rPr lang="ru-RU" sz="1400" b="1" i="1" dirty="0">
                <a:solidFill>
                  <a:schemeClr val="accent3">
                    <a:lumMod val="50000"/>
                  </a:schemeClr>
                </a:solidFill>
                <a:effectLst/>
              </a:rPr>
              <a:t>1942-2011)</a:t>
            </a:r>
            <a:r>
              <a:rPr lang="ru-RU" sz="1400" i="1" dirty="0">
                <a:solidFill>
                  <a:schemeClr val="accent3">
                    <a:lumMod val="50000"/>
                  </a:schemeClr>
                </a:solidFill>
                <a:effectLst/>
              </a:rPr>
              <a:t> еще в школе начал заниматься спортом, увлекался волейболом, но затем попробовал себя в тяжелой атлетике. Сначала тренировался самостоятельно, а потом принял решение переехать в город Шахты и тренироваться под руководством чемпиона токийской Олимпиады Рудольфа </a:t>
            </a:r>
            <a:r>
              <a:rPr lang="ru-RU" sz="1400" i="1" dirty="0" err="1">
                <a:solidFill>
                  <a:schemeClr val="accent3">
                    <a:lumMod val="50000"/>
                  </a:schemeClr>
                </a:solidFill>
                <a:effectLst/>
              </a:rPr>
              <a:t>Плюкфельдера</a:t>
            </a:r>
            <a:r>
              <a:rPr lang="ru-RU" sz="1400" i="1" dirty="0">
                <a:solidFill>
                  <a:schemeClr val="accent3">
                    <a:lumMod val="50000"/>
                  </a:schemeClr>
                </a:solidFill>
                <a:effectLst/>
              </a:rPr>
              <a:t>. Но с именитым тренером Василий Алексеев не нашел общего языка, и выработал собственную систему тренировок. </a:t>
            </a:r>
            <a:r>
              <a:rPr lang="ru-RU" sz="1400" i="1" dirty="0" smtClean="0">
                <a:solidFill>
                  <a:schemeClr val="accent3">
                    <a:lumMod val="50000"/>
                  </a:schemeClr>
                </a:solidFill>
                <a:effectLst/>
              </a:rPr>
              <a:t>За </a:t>
            </a:r>
            <a:r>
              <a:rPr lang="ru-RU" sz="1400" i="1" dirty="0">
                <a:solidFill>
                  <a:schemeClr val="accent3">
                    <a:lumMod val="50000"/>
                  </a:schemeClr>
                </a:solidFill>
                <a:effectLst/>
              </a:rPr>
              <a:t>свою спортивную жизнь Василий Алексеев добился феноменальных результатов: стал олимпийским чемпионом 1972 года (сумма троеборья – 640 кг), и 1976 г. (сумма двоеборья – 440 кг). Он восьмикратный чемпион мира, шестикратный чемпион Европы, семикратный чемпион СССР. Установил 80 мировых рекордов, 7 олимпийских и 81 рекорд СССР. В 1999 году в Греции Василий Алексеев признан лучшим спортсменом ХХ столетия, а в 2000 году – спортивной легендой России ХХ века.</a:t>
            </a:r>
            <a:br>
              <a:rPr lang="ru-RU" sz="1400" i="1" dirty="0">
                <a:solidFill>
                  <a:schemeClr val="accent3">
                    <a:lumMod val="50000"/>
                  </a:schemeClr>
                </a:solidFill>
                <a:effectLst/>
              </a:rPr>
            </a:br>
            <a:r>
              <a:rPr lang="ru-RU" sz="1600" i="1" dirty="0">
                <a:solidFill>
                  <a:schemeClr val="accent3">
                    <a:lumMod val="50000"/>
                  </a:schemeClr>
                </a:solidFill>
              </a:rPr>
              <a:t/>
            </a:r>
            <a:br>
              <a:rPr lang="ru-RU" sz="1600" i="1" dirty="0">
                <a:solidFill>
                  <a:schemeClr val="accent3">
                    <a:lumMod val="50000"/>
                  </a:schemeClr>
                </a:solidFill>
              </a:rPr>
            </a:br>
            <a:endParaRPr lang="ru-RU" sz="1600" i="1" dirty="0">
              <a:solidFill>
                <a:schemeClr val="accent3">
                  <a:lumMod val="50000"/>
                </a:schemeClr>
              </a:solidFill>
            </a:endParaRPr>
          </a:p>
        </p:txBody>
      </p:sp>
    </p:spTree>
    <p:extLst>
      <p:ext uri="{BB962C8B-B14F-4D97-AF65-F5344CB8AC3E}">
        <p14:creationId xmlns:p14="http://schemas.microsoft.com/office/powerpoint/2010/main" val="312221969"/>
      </p:ext>
    </p:extLst>
  </p:cSld>
  <p:clrMapOvr>
    <a:masterClrMapping/>
  </p:clrMapOvr>
  <p:transition advTm="57328">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3300412" cy="4800600"/>
          </a:xfrm>
        </p:spPr>
      </p:pic>
      <p:sp>
        <p:nvSpPr>
          <p:cNvPr id="2" name="Заголовок 1"/>
          <p:cNvSpPr>
            <a:spLocks noGrp="1"/>
          </p:cNvSpPr>
          <p:nvPr>
            <p:ph type="title"/>
          </p:nvPr>
        </p:nvSpPr>
        <p:spPr>
          <a:xfrm>
            <a:off x="4067944" y="274638"/>
            <a:ext cx="4865744" cy="6394722"/>
          </a:xfrm>
        </p:spPr>
        <p:txBody>
          <a:bodyPr>
            <a:normAutofit fontScale="90000"/>
          </a:bodyPr>
          <a:lstStyle/>
          <a:p>
            <a:r>
              <a:rPr lang="ru-RU" sz="2400" b="1" i="1" dirty="0" smtClean="0">
                <a:solidFill>
                  <a:schemeClr val="bg2">
                    <a:lumMod val="25000"/>
                  </a:schemeClr>
                </a:solidFill>
                <a:effectLst/>
              </a:rPr>
              <a:t>Людмила </a:t>
            </a:r>
            <a:r>
              <a:rPr lang="ru-RU" sz="2400" b="1" i="1" dirty="0" err="1">
                <a:solidFill>
                  <a:schemeClr val="bg2">
                    <a:lumMod val="25000"/>
                  </a:schemeClr>
                </a:solidFill>
                <a:effectLst/>
              </a:rPr>
              <a:t>Турищева</a:t>
            </a:r>
            <a:r>
              <a:rPr lang="ru-RU" sz="1600" i="1" dirty="0">
                <a:solidFill>
                  <a:schemeClr val="bg2">
                    <a:lumMod val="25000"/>
                  </a:schemeClr>
                </a:solidFill>
                <a:effectLst/>
              </a:rPr>
              <a:t> </a:t>
            </a:r>
            <a:r>
              <a:rPr lang="ru-RU" sz="2000" i="1" dirty="0">
                <a:solidFill>
                  <a:schemeClr val="bg2">
                    <a:lumMod val="25000"/>
                  </a:schemeClr>
                </a:solidFill>
                <a:effectLst/>
              </a:rPr>
              <a:t>родилась 7 октября 1952 года в Грозном. Росла очень красивой, пластичной девушкой, занималась в балетной студии. Но балериной ей не суждено было стать. Её заметил тренер Владислав </a:t>
            </a:r>
            <a:r>
              <a:rPr lang="ru-RU" sz="2000" i="1" dirty="0" err="1">
                <a:solidFill>
                  <a:schemeClr val="bg2">
                    <a:lumMod val="25000"/>
                  </a:schemeClr>
                </a:solidFill>
                <a:effectLst/>
              </a:rPr>
              <a:t>Растороцкий</a:t>
            </a:r>
            <a:r>
              <a:rPr lang="ru-RU" sz="2000" i="1" dirty="0">
                <a:solidFill>
                  <a:schemeClr val="bg2">
                    <a:lumMod val="25000"/>
                  </a:schemeClr>
                </a:solidFill>
                <a:effectLst/>
              </a:rPr>
              <a:t>. Ростовское спортивное руководство предложило тренеру и его воспитаннице отличные условия для тренировок. Результаты не заставили себя ждать. Биографы подсчитали, что Людмилу </a:t>
            </a:r>
            <a:r>
              <a:rPr lang="ru-RU" sz="2000" i="1" dirty="0" err="1">
                <a:solidFill>
                  <a:schemeClr val="bg2">
                    <a:lumMod val="25000"/>
                  </a:schemeClr>
                </a:solidFill>
                <a:effectLst/>
              </a:rPr>
              <a:t>Турищеву</a:t>
            </a:r>
            <a:r>
              <a:rPr lang="ru-RU" sz="2000" i="1" dirty="0">
                <a:solidFill>
                  <a:schemeClr val="bg2">
                    <a:lumMod val="25000"/>
                  </a:schemeClr>
                </a:solidFill>
                <a:effectLst/>
              </a:rPr>
              <a:t> за тринадцать лет блистательной карьеры награждали 137 раз – на трех Олимпийских играх, множестве первенств мира и Европы, чемпионатах СССР. Завершив выступления на большом помосте, </a:t>
            </a:r>
            <a:r>
              <a:rPr lang="ru-RU" sz="2000" i="1" dirty="0" err="1">
                <a:solidFill>
                  <a:schemeClr val="bg2">
                    <a:lumMod val="25000"/>
                  </a:schemeClr>
                </a:solidFill>
                <a:effectLst/>
              </a:rPr>
              <a:t>Турищева</a:t>
            </a:r>
            <a:r>
              <a:rPr lang="ru-RU" sz="2000" i="1" dirty="0">
                <a:solidFill>
                  <a:schemeClr val="bg2">
                    <a:lumMod val="25000"/>
                  </a:schemeClr>
                </a:solidFill>
                <a:effectLst/>
              </a:rPr>
              <a:t> начала тренерскую работу совместно со своим тренером Владиславом </a:t>
            </a:r>
            <a:r>
              <a:rPr lang="ru-RU" sz="2000" i="1" dirty="0" err="1">
                <a:solidFill>
                  <a:schemeClr val="bg2">
                    <a:lumMod val="25000"/>
                  </a:schemeClr>
                </a:solidFill>
                <a:effectLst/>
              </a:rPr>
              <a:t>Растороцким</a:t>
            </a:r>
            <a:r>
              <a:rPr lang="ru-RU" sz="2000" i="1" dirty="0">
                <a:solidFill>
                  <a:schemeClr val="bg2">
                    <a:lumMod val="25000"/>
                  </a:schemeClr>
                </a:solidFill>
                <a:effectLst/>
              </a:rPr>
              <a:t>. В сентябре 2003 года Международный олимпийский комитет присудил гимнастке награду «Женщина в спорте». Прекрасно проявила себя Людмила </a:t>
            </a:r>
            <a:r>
              <a:rPr lang="ru-RU" sz="2000" i="1" dirty="0" err="1">
                <a:solidFill>
                  <a:schemeClr val="bg2">
                    <a:lumMod val="25000"/>
                  </a:schemeClr>
                </a:solidFill>
                <a:effectLst/>
              </a:rPr>
              <a:t>Турищева</a:t>
            </a:r>
            <a:r>
              <a:rPr lang="ru-RU" sz="2000" i="1" dirty="0">
                <a:solidFill>
                  <a:schemeClr val="bg2">
                    <a:lumMod val="25000"/>
                  </a:schemeClr>
                </a:solidFill>
                <a:effectLst/>
              </a:rPr>
              <a:t> и как судья международной категории.</a:t>
            </a:r>
            <a:br>
              <a:rPr lang="ru-RU" sz="2000" i="1" dirty="0">
                <a:solidFill>
                  <a:schemeClr val="bg2">
                    <a:lumMod val="25000"/>
                  </a:schemeClr>
                </a:solidFill>
                <a:effectLst/>
              </a:rPr>
            </a:br>
            <a:r>
              <a:rPr lang="ru-RU" sz="2000" i="1" dirty="0">
                <a:solidFill>
                  <a:schemeClr val="bg2">
                    <a:lumMod val="25000"/>
                  </a:schemeClr>
                </a:solidFill>
              </a:rPr>
              <a:t/>
            </a:r>
            <a:br>
              <a:rPr lang="ru-RU" sz="2000" i="1" dirty="0">
                <a:solidFill>
                  <a:schemeClr val="bg2">
                    <a:lumMod val="25000"/>
                  </a:schemeClr>
                </a:solidFill>
              </a:rPr>
            </a:br>
            <a:endParaRPr lang="ru-RU" sz="1600" i="1" dirty="0">
              <a:solidFill>
                <a:schemeClr val="bg2">
                  <a:lumMod val="25000"/>
                </a:schemeClr>
              </a:solidFill>
            </a:endParaRPr>
          </a:p>
        </p:txBody>
      </p:sp>
    </p:spTree>
    <p:extLst>
      <p:ext uri="{BB962C8B-B14F-4D97-AF65-F5344CB8AC3E}">
        <p14:creationId xmlns:p14="http://schemas.microsoft.com/office/powerpoint/2010/main" val="1830592746"/>
      </p:ext>
    </p:extLst>
  </p:cSld>
  <p:clrMapOvr>
    <a:masterClrMapping/>
  </p:clrMapOvr>
  <p:transition advTm="39844">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839200" y="6705600"/>
            <a:ext cx="304800" cy="121920"/>
          </a:xfrm>
        </p:spPr>
        <p:txBody>
          <a:bodyPr>
            <a:normAutofit fontScale="25000" lnSpcReduction="20000"/>
          </a:bodyPr>
          <a:lstStyle/>
          <a:p>
            <a:endParaRPr lang="ru-RU" dirty="0"/>
          </a:p>
        </p:txBody>
      </p:sp>
      <p:sp>
        <p:nvSpPr>
          <p:cNvPr id="2" name="Заголовок 1"/>
          <p:cNvSpPr>
            <a:spLocks noGrp="1"/>
          </p:cNvSpPr>
          <p:nvPr>
            <p:ph type="title"/>
          </p:nvPr>
        </p:nvSpPr>
        <p:spPr>
          <a:xfrm>
            <a:off x="1219200" y="2133600"/>
            <a:ext cx="7498080" cy="1143000"/>
          </a:xfrm>
        </p:spPr>
        <p:txBody>
          <a:bodyPr>
            <a:noAutofit/>
          </a:bodyPr>
          <a:lstStyle/>
          <a:p>
            <a:pPr algn="ctr"/>
            <a:r>
              <a:rPr lang="ru-RU" sz="4000" b="1" dirty="0" smtClean="0">
                <a:solidFill>
                  <a:srgbClr val="FF0000"/>
                </a:solidFill>
              </a:rPr>
              <a:t>Олимпийские чемпионы и призеры из Ростовской области.</a:t>
            </a:r>
            <a:endParaRPr lang="ru-RU" sz="4000" dirty="0">
              <a:solidFill>
                <a:srgbClr val="FF0000"/>
              </a:solidFill>
            </a:endParaRPr>
          </a:p>
        </p:txBody>
      </p:sp>
    </p:spTree>
  </p:cSld>
  <p:clrMapOvr>
    <a:masterClrMapping/>
  </p:clrMapOvr>
  <p:transition advTm="2171">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8640"/>
            <a:ext cx="3480435" cy="4248472"/>
          </a:xfrm>
        </p:spPr>
      </p:pic>
      <p:sp>
        <p:nvSpPr>
          <p:cNvPr id="2" name="Заголовок 1"/>
          <p:cNvSpPr>
            <a:spLocks noGrp="1"/>
          </p:cNvSpPr>
          <p:nvPr>
            <p:ph type="title"/>
          </p:nvPr>
        </p:nvSpPr>
        <p:spPr>
          <a:xfrm>
            <a:off x="4788024" y="274638"/>
            <a:ext cx="4145664" cy="6034682"/>
          </a:xfrm>
        </p:spPr>
        <p:txBody>
          <a:bodyPr>
            <a:normAutofit/>
          </a:bodyPr>
          <a:lstStyle/>
          <a:p>
            <a:r>
              <a:rPr lang="ru-RU" sz="1400" i="1" dirty="0" smtClean="0">
                <a:solidFill>
                  <a:schemeClr val="accent6">
                    <a:lumMod val="50000"/>
                  </a:schemeClr>
                </a:solidFill>
                <a:effectLst/>
              </a:rPr>
              <a:t> </a:t>
            </a:r>
            <a:r>
              <a:rPr lang="ru-RU" sz="1600" i="1" dirty="0">
                <a:solidFill>
                  <a:schemeClr val="accent6">
                    <a:lumMod val="50000"/>
                  </a:schemeClr>
                </a:solidFill>
                <a:effectLst/>
                <a:latin typeface="Times New Roman" pitchFamily="18" charset="0"/>
                <a:cs typeface="Times New Roman" pitchFamily="18" charset="0"/>
              </a:rPr>
              <a:t>В семнадцать лет Иван Удодов оказался в концлагере Бухенвальд. Когда узники были освобождены советскими войсками, он не мог самостоятельно двигаться, настолько был изможден. Вернуться к жизни после всех ужасов концлагеря – это уже подвиг. Госпиталь, санаторий, лечение принесло результаты, но врачи порекомендовали укреплять здоровье регулярными занятиями спортом. Еще в школьном детстве он приобщился к спорту. И в 1947 году пришел в зал тяжелой атлетики. Первые результаты были уже в 1948 году на Спартакиаде Юга России в Махачкале – спортсмен занял второе место. Потом было звание чемпиона СССР. Итогом усилий спортсмена и его тренера Николая </a:t>
            </a:r>
            <a:r>
              <a:rPr lang="ru-RU" sz="1600" i="1" dirty="0" err="1">
                <a:solidFill>
                  <a:schemeClr val="accent6">
                    <a:lumMod val="50000"/>
                  </a:schemeClr>
                </a:solidFill>
                <a:effectLst/>
                <a:latin typeface="Times New Roman" pitchFamily="18" charset="0"/>
                <a:cs typeface="Times New Roman" pitchFamily="18" charset="0"/>
              </a:rPr>
              <a:t>Лучкина</a:t>
            </a:r>
            <a:r>
              <a:rPr lang="ru-RU" sz="1600" i="1" dirty="0">
                <a:solidFill>
                  <a:schemeClr val="accent6">
                    <a:lumMod val="50000"/>
                  </a:schemeClr>
                </a:solidFill>
                <a:effectLst/>
                <a:latin typeface="Times New Roman" pitchFamily="18" charset="0"/>
                <a:cs typeface="Times New Roman" pitchFamily="18" charset="0"/>
              </a:rPr>
              <a:t> стала победа на ХV Олимпийских играх в Хельсинки. Яркая победа на чемпионате мира и Европы в 1953 году. Все это – спортивная судьба узника Бухенвальда Ивана Удодова.</a:t>
            </a:r>
            <a:br>
              <a:rPr lang="ru-RU" sz="1600" i="1" dirty="0">
                <a:solidFill>
                  <a:schemeClr val="accent6">
                    <a:lumMod val="50000"/>
                  </a:schemeClr>
                </a:solidFill>
                <a:effectLst/>
                <a:latin typeface="Times New Roman" pitchFamily="18" charset="0"/>
                <a:cs typeface="Times New Roman" pitchFamily="18" charset="0"/>
              </a:rPr>
            </a:br>
            <a:r>
              <a:rPr lang="ru-RU" sz="1400" i="1" dirty="0">
                <a:solidFill>
                  <a:schemeClr val="accent6">
                    <a:lumMod val="50000"/>
                  </a:schemeClr>
                </a:solidFill>
              </a:rPr>
              <a:t/>
            </a:r>
            <a:br>
              <a:rPr lang="ru-RU" sz="1400" i="1" dirty="0">
                <a:solidFill>
                  <a:schemeClr val="accent6">
                    <a:lumMod val="50000"/>
                  </a:schemeClr>
                </a:solidFill>
              </a:rPr>
            </a:br>
            <a:endParaRPr lang="ru-RU" sz="1400" i="1" dirty="0">
              <a:solidFill>
                <a:schemeClr val="accent6">
                  <a:lumMod val="50000"/>
                </a:schemeClr>
              </a:solidFill>
            </a:endParaRPr>
          </a:p>
        </p:txBody>
      </p:sp>
      <p:sp>
        <p:nvSpPr>
          <p:cNvPr id="5" name="Прямоугольник 4"/>
          <p:cNvSpPr/>
          <p:nvPr/>
        </p:nvSpPr>
        <p:spPr>
          <a:xfrm rot="10800000" flipV="1">
            <a:off x="1142976" y="4490828"/>
            <a:ext cx="264320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a:ln w="1905"/>
                <a:gradFill>
                  <a:gsLst>
                    <a:gs pos="0">
                      <a:srgbClr val="809EC2">
                        <a:shade val="20000"/>
                        <a:satMod val="200000"/>
                      </a:srgbClr>
                    </a:gs>
                    <a:gs pos="78000">
                      <a:srgbClr val="809EC2">
                        <a:tint val="90000"/>
                        <a:shade val="89000"/>
                        <a:satMod val="220000"/>
                      </a:srgbClr>
                    </a:gs>
                    <a:gs pos="100000">
                      <a:srgbClr val="809EC2">
                        <a:tint val="12000"/>
                        <a:satMod val="255000"/>
                      </a:srgbClr>
                    </a:gs>
                  </a:gsLst>
                  <a:lin ang="5400000"/>
                </a:gradFill>
                <a:effectLst>
                  <a:innerShdw blurRad="69850" dist="43180" dir="5400000">
                    <a:srgbClr val="000000">
                      <a:alpha val="65000"/>
                    </a:srgbClr>
                  </a:innerShdw>
                </a:effectLst>
                <a:uLnTx/>
                <a:uFillTx/>
                <a:latin typeface="Corbel" panose="020B0503020204020204" pitchFamily="34" charset="0"/>
                <a:ea typeface="+mn-ea"/>
                <a:cs typeface="+mn-cs"/>
              </a:rPr>
              <a:t>Иван Васильевич Удодов родился 20 мая 1924 года в поселке Глубоком Каменского района Ростовской области.</a:t>
            </a:r>
          </a:p>
        </p:txBody>
      </p:sp>
    </p:spTree>
    <p:extLst>
      <p:ext uri="{BB962C8B-B14F-4D97-AF65-F5344CB8AC3E}">
        <p14:creationId xmlns:p14="http://schemas.microsoft.com/office/powerpoint/2010/main" val="2090994988"/>
      </p:ext>
    </p:extLst>
  </p:cSld>
  <p:clrMapOvr>
    <a:masterClrMapping/>
  </p:clrMapOvr>
  <p:transition advTm="47250">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3" descr="Rostov Arena2018.jpg"/>
          <p:cNvPicPr>
            <a:picLocks noGrp="1" noChangeAspect="1" noChangeArrowheads="1"/>
          </p:cNvPicPr>
          <p:nvPr>
            <p:ph idx="1"/>
          </p:nvPr>
        </p:nvPicPr>
        <p:blipFill>
          <a:blip r:embed="rId3"/>
          <a:stretch>
            <a:fillRect/>
          </a:stretch>
        </p:blipFill>
        <p:spPr bwMode="auto">
          <a:xfrm>
            <a:off x="1780040" y="2674938"/>
            <a:ext cx="5591858" cy="345122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Стадион «Ростов Арена»</a:t>
            </a:r>
            <a:endParaRPr lang="ru-RU" dirty="0"/>
          </a:p>
        </p:txBody>
      </p:sp>
    </p:spTree>
    <p:custDataLst>
      <p:tags r:id="rId1"/>
    </p:custDataLst>
  </p:cSld>
  <p:clrMapOvr>
    <a:masterClrMapping/>
  </p:clrMapOvr>
  <p:transition advTm="8609">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071546"/>
            <a:ext cx="7498080" cy="5176854"/>
          </a:xfrm>
        </p:spPr>
        <p:txBody>
          <a:bodyPr>
            <a:normAutofit/>
          </a:bodyPr>
          <a:lstStyle/>
          <a:p>
            <a:pPr lvl="0"/>
            <a:r>
              <a:rPr lang="ru-RU" sz="2000" dirty="0" smtClean="0">
                <a:latin typeface="Arial" pitchFamily="34" charset="0"/>
                <a:cs typeface="Arial" pitchFamily="34" charset="0"/>
              </a:rPr>
              <a:t>У Донского края славное спортивное прошлое и многообещающее будущее. Мы гордимся тем, что Ростов вошел в число городов, где состоится чемпионат мира по футболу 2018г. Гостеприимная Ростовская область готовится встречать гостей.</a:t>
            </a:r>
          </a:p>
          <a:p>
            <a:pPr lvl="0"/>
            <a:r>
              <a:rPr lang="ru-RU" sz="2000" dirty="0" smtClean="0">
                <a:latin typeface="Arial" pitchFamily="34" charset="0"/>
                <a:cs typeface="Arial" pitchFamily="34" charset="0"/>
              </a:rPr>
              <a:t>Россия в первый раз в своей истории стала страной-хозяйкой мирового чемпионата. Проведение чемпионата запланировано провести на 12 стадионах в 11 городах России. Честь принимать спортсменов со всего мира удостоился </a:t>
            </a:r>
            <a:r>
              <a:rPr lang="ru-RU" sz="2000" dirty="0" err="1" smtClean="0">
                <a:latin typeface="Arial" pitchFamily="34" charset="0"/>
                <a:cs typeface="Arial" pitchFamily="34" charset="0"/>
              </a:rPr>
              <a:t>Ровтов-на-Дону</a:t>
            </a:r>
            <a:r>
              <a:rPr lang="ru-RU" sz="2000" dirty="0" smtClean="0">
                <a:latin typeface="Arial" pitchFamily="34" charset="0"/>
                <a:cs typeface="Arial" pitchFamily="34" charset="0"/>
              </a:rPr>
              <a:t>. К этому событию был построен стадион « Ростов Арена» на левобережной стороне Дона и 16 марта 2018 года стадион  введен в эксплуатацию. Где в июне 2019 году состоялся чемпионат мира по футболу.</a:t>
            </a:r>
            <a:endParaRPr lang="ru-RU" sz="2000" dirty="0">
              <a:latin typeface="Arial" pitchFamily="34" charset="0"/>
              <a:cs typeface="Arial" pitchFamily="34" charset="0"/>
            </a:endParaRPr>
          </a:p>
        </p:txBody>
      </p:sp>
      <p:sp>
        <p:nvSpPr>
          <p:cNvPr id="2" name="Заголовок 1"/>
          <p:cNvSpPr>
            <a:spLocks noGrp="1"/>
          </p:cNvSpPr>
          <p:nvPr>
            <p:ph type="title"/>
          </p:nvPr>
        </p:nvSpPr>
        <p:spPr/>
        <p:txBody>
          <a:bodyPr/>
          <a:lstStyle/>
          <a:p>
            <a:endParaRPr lang="ru-RU"/>
          </a:p>
        </p:txBody>
      </p:sp>
    </p:spTree>
  </p:cSld>
  <p:clrMapOvr>
    <a:masterClrMapping/>
  </p:clrMapOvr>
  <p:transition advTm="36453">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000240"/>
            <a:ext cx="7498080" cy="4248160"/>
          </a:xfrm>
        </p:spPr>
        <p:txBody>
          <a:bodyPr>
            <a:normAutofit/>
          </a:bodyPr>
          <a:lstStyle/>
          <a:p>
            <a:r>
              <a:rPr lang="ru-RU" sz="2000" dirty="0" smtClean="0">
                <a:latin typeface="Arial" pitchFamily="34" charset="0"/>
                <a:cs typeface="Arial" pitchFamily="34" charset="0"/>
              </a:rPr>
              <a:t>Спорт – укрепляет здоровье.</a:t>
            </a:r>
          </a:p>
          <a:p>
            <a:r>
              <a:rPr lang="ru-RU" sz="2000" dirty="0" smtClean="0">
                <a:latin typeface="Arial" pitchFamily="34" charset="0"/>
                <a:cs typeface="Arial" pitchFamily="34" charset="0"/>
              </a:rPr>
              <a:t>Спорт – учит быть выносливым.</a:t>
            </a:r>
          </a:p>
          <a:p>
            <a:r>
              <a:rPr lang="ru-RU" sz="2000" dirty="0" smtClean="0">
                <a:latin typeface="Arial" pitchFamily="34" charset="0"/>
                <a:cs typeface="Arial" pitchFamily="34" charset="0"/>
              </a:rPr>
              <a:t>Спорт – формирует характер.</a:t>
            </a:r>
          </a:p>
          <a:p>
            <a:r>
              <a:rPr lang="ru-RU" sz="2000" dirty="0" smtClean="0">
                <a:latin typeface="Arial" pitchFamily="34" charset="0"/>
                <a:cs typeface="Arial" pitchFamily="34" charset="0"/>
              </a:rPr>
              <a:t>Спорт – это жизнь.</a:t>
            </a:r>
          </a:p>
          <a:p>
            <a:r>
              <a:rPr lang="ru-RU" sz="2000" dirty="0" smtClean="0">
                <a:latin typeface="Arial" pitchFamily="34" charset="0"/>
                <a:cs typeface="Arial" pitchFamily="34" charset="0"/>
              </a:rPr>
              <a:t>Спорт – это то, что приносит радость и удовольствие. Также, спорт, это способ самовыражения, способ достигнуть определённых вершин и целей.</a:t>
            </a:r>
          </a:p>
          <a:p>
            <a:r>
              <a:rPr lang="ru-RU" sz="2000" dirty="0" smtClean="0">
                <a:latin typeface="Arial" pitchFamily="34" charset="0"/>
                <a:cs typeface="Arial" pitchFamily="34" charset="0"/>
              </a:rPr>
              <a:t>Спорт является залогом здоровья и успешности нации, поэтому его развитию сейчас уделяется огромное внимание.</a:t>
            </a:r>
            <a:endParaRPr lang="ru-RU" sz="2000" dirty="0">
              <a:latin typeface="Arial" pitchFamily="34" charset="0"/>
              <a:cs typeface="Arial" pitchFamily="34" charset="0"/>
            </a:endParaRPr>
          </a:p>
        </p:txBody>
      </p:sp>
      <p:sp>
        <p:nvSpPr>
          <p:cNvPr id="2" name="Заголовок 1"/>
          <p:cNvSpPr>
            <a:spLocks noGrp="1"/>
          </p:cNvSpPr>
          <p:nvPr>
            <p:ph type="title"/>
          </p:nvPr>
        </p:nvSpPr>
        <p:spPr/>
        <p:txBody>
          <a:bodyPr>
            <a:normAutofit/>
          </a:bodyPr>
          <a:lstStyle/>
          <a:p>
            <a:r>
              <a:rPr lang="ru-RU" sz="2800" baseline="30000" dirty="0" smtClean="0">
                <a:solidFill>
                  <a:schemeClr val="tx1"/>
                </a:solidFill>
                <a:latin typeface="Arial" pitchFamily="34" charset="0"/>
                <a:cs typeface="Arial" pitchFamily="34" charset="0"/>
              </a:rPr>
              <a:t>необходимо не только самим интересоваться историей спорта своей малой родины, но и рассказывать о его достижениях другим людям. Мы должны гордиться своими спортсменами.</a:t>
            </a:r>
            <a:endParaRPr lang="ru-RU" sz="2800" dirty="0" smtClean="0">
              <a:solidFill>
                <a:schemeClr val="tx1"/>
              </a:solidFill>
              <a:latin typeface="Arial" pitchFamily="34" charset="0"/>
              <a:cs typeface="Arial" pitchFamily="34" charset="0"/>
            </a:endParaRPr>
          </a:p>
        </p:txBody>
      </p:sp>
    </p:spTree>
  </p:cSld>
  <p:clrMapOvr>
    <a:masterClrMapping/>
  </p:clrMapOvr>
  <p:transition advTm="29015">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124744"/>
            <a:ext cx="7408333" cy="5001419"/>
          </a:xfrm>
        </p:spPr>
        <p:txBody>
          <a:bodyPr>
            <a:normAutofit fontScale="25000" lnSpcReduction="20000"/>
          </a:bodyPr>
          <a:lstStyle/>
          <a:p>
            <a:r>
              <a:rPr lang="ru-RU" sz="8000" dirty="0" smtClean="0"/>
              <a:t>В Ростове открыли скульптуру в честь победы донских футболистов.</a:t>
            </a:r>
          </a:p>
          <a:p>
            <a:r>
              <a:rPr lang="ru-RU" sz="8000" dirty="0" smtClean="0"/>
              <a:t>Двухметровую скульптурную композицию «Футболист» установили в Ростове на стадионе «Олимп-2». Памятник с собственным изображением открыл заслуженный мастер спорта СССР, автор «золотого гола» сборной СССР в финале Кубка Европы 1960 года, легенда отечественного футбола Виктор Понедельник.</a:t>
            </a:r>
          </a:p>
          <a:p>
            <a:r>
              <a:rPr lang="ru-RU" sz="8000" dirty="0" smtClean="0"/>
              <a:t>Идея создания скульптуры родилась не случайно. Донской футбол известен своими традициями во всей России. Наши замечательные команды и великие футболисты многократно доказывали своим спортивным мастерством то, что ростовская школа футбола является одной из лучших в стране».</a:t>
            </a:r>
          </a:p>
          <a:p>
            <a:r>
              <a:rPr lang="ru-RU" sz="8000" dirty="0" smtClean="0"/>
              <a:t>Композиция посвящена победам сборной команды СССР в финальном матче Кубка Европы 1960 года, в котором решающий мяч забил Виктор Понедельник, команды «СКА – Ростов-на-Дону» в Кубке СССР 1981 года, команды «Ростов» в Кубке России 2014 года и другим достижениям областного футбола.</a:t>
            </a:r>
          </a:p>
          <a:p>
            <a:endParaRPr lang="ru-RU" dirty="0"/>
          </a:p>
        </p:txBody>
      </p:sp>
      <p:sp>
        <p:nvSpPr>
          <p:cNvPr id="2" name="Заголовок 1"/>
          <p:cNvSpPr>
            <a:spLocks noGrp="1"/>
          </p:cNvSpPr>
          <p:nvPr>
            <p:ph type="title"/>
          </p:nvPr>
        </p:nvSpPr>
        <p:spPr>
          <a:xfrm>
            <a:off x="1435608" y="274638"/>
            <a:ext cx="7498080" cy="511156"/>
          </a:xfrm>
        </p:spPr>
        <p:txBody>
          <a:bodyPr>
            <a:normAutofit fontScale="90000"/>
          </a:bodyPr>
          <a:lstStyle/>
          <a:p>
            <a:endParaRPr lang="ru-RU" dirty="0"/>
          </a:p>
        </p:txBody>
      </p:sp>
    </p:spTree>
  </p:cSld>
  <p:clrMapOvr>
    <a:masterClrMapping/>
  </p:clrMapOvr>
  <p:transition advTm="55422">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2067" y="1700808"/>
            <a:ext cx="7408333" cy="4425355"/>
          </a:xfrm>
        </p:spPr>
        <p:txBody>
          <a:bodyPr/>
          <a:lstStyle/>
          <a:p>
            <a:r>
              <a:rPr lang="ru-RU" dirty="0" smtClean="0"/>
              <a:t>             </a:t>
            </a:r>
          </a:p>
          <a:p>
            <a:endParaRPr lang="ru-RU" dirty="0" smtClean="0"/>
          </a:p>
          <a:p>
            <a:endParaRPr lang="ru-RU" dirty="0" smtClean="0"/>
          </a:p>
          <a:p>
            <a:r>
              <a:rPr lang="ru-RU" sz="4000" dirty="0" smtClean="0"/>
              <a:t>         Спасибо за внимание.</a:t>
            </a:r>
            <a:endParaRPr lang="ru-RU" sz="4000" dirty="0"/>
          </a:p>
        </p:txBody>
      </p:sp>
      <p:sp>
        <p:nvSpPr>
          <p:cNvPr id="2" name="Заголовок 1"/>
          <p:cNvSpPr>
            <a:spLocks noGrp="1"/>
          </p:cNvSpPr>
          <p:nvPr>
            <p:ph type="title"/>
          </p:nvPr>
        </p:nvSpPr>
        <p:spPr/>
        <p:txBody>
          <a:bodyPr/>
          <a:lstStyle/>
          <a:p>
            <a:endParaRPr lang="ru-RU"/>
          </a:p>
        </p:txBody>
      </p:sp>
    </p:spTree>
  </p:cSld>
  <p:clrMapOvr>
    <a:masterClrMapping/>
  </p:clrMapOvr>
  <p:transition advClick="0" advTm="5641">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6_11_03-01-07_001.jpg"/>
          <p:cNvPicPr>
            <a:picLocks noGrp="1" noChangeAspect="1"/>
          </p:cNvPicPr>
          <p:nvPr>
            <p:ph idx="1"/>
          </p:nvPr>
        </p:nvPicPr>
        <p:blipFill>
          <a:blip r:embed="rId2"/>
          <a:stretch>
            <a:fillRect/>
          </a:stretch>
        </p:blipFill>
        <p:spPr>
          <a:xfrm>
            <a:off x="1066800" y="2057400"/>
            <a:ext cx="40005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1143000" y="0"/>
            <a:ext cx="7498080" cy="1143000"/>
          </a:xfrm>
        </p:spPr>
        <p:txBody>
          <a:bodyPr>
            <a:noAutofit/>
          </a:bodyPr>
          <a:lstStyle/>
          <a:p>
            <a:r>
              <a:rPr lang="ru-RU" sz="3200" dirty="0" smtClean="0"/>
              <a:t>2008 год Пекин, Китай </a:t>
            </a:r>
            <a:br>
              <a:rPr lang="ru-RU" sz="3200" dirty="0" smtClean="0"/>
            </a:br>
            <a:r>
              <a:rPr lang="en-US" sz="3200" dirty="0" smtClean="0">
                <a:latin typeface="Blackadder ITC" pitchFamily="82" charset="0"/>
              </a:rPr>
              <a:t>XXIX</a:t>
            </a:r>
            <a:r>
              <a:rPr lang="ru-RU" sz="3200" dirty="0" smtClean="0"/>
              <a:t> летние Олимпийские игры.</a:t>
            </a:r>
            <a:endParaRPr lang="ru-RU" sz="3200" dirty="0"/>
          </a:p>
        </p:txBody>
      </p:sp>
      <p:sp>
        <p:nvSpPr>
          <p:cNvPr id="6" name="Прямоугольник 5"/>
          <p:cNvSpPr/>
          <p:nvPr/>
        </p:nvSpPr>
        <p:spPr>
          <a:xfrm>
            <a:off x="5334000" y="1828800"/>
            <a:ext cx="3447872" cy="3108543"/>
          </a:xfrm>
          <a:prstGeom prst="rect">
            <a:avLst/>
          </a:prstGeom>
        </p:spPr>
        <p:txBody>
          <a:bodyPr wrap="square">
            <a:spAutoFit/>
          </a:bodyPr>
          <a:lstStyle/>
          <a:p>
            <a:r>
              <a:rPr lang="ru-RU" sz="2800" b="1" dirty="0" smtClean="0">
                <a:solidFill>
                  <a:srgbClr val="FF0000"/>
                </a:solidFill>
              </a:rPr>
              <a:t>Андрей Александрович </a:t>
            </a:r>
          </a:p>
          <a:p>
            <a:r>
              <a:rPr lang="ru-RU" sz="2800" b="1" dirty="0" err="1" smtClean="0">
                <a:solidFill>
                  <a:srgbClr val="FF0000"/>
                </a:solidFill>
              </a:rPr>
              <a:t>Сильнов</a:t>
            </a:r>
            <a:endParaRPr lang="ru-RU" sz="2800" b="1" dirty="0" smtClean="0">
              <a:solidFill>
                <a:srgbClr val="FF0000"/>
              </a:solidFill>
            </a:endParaRPr>
          </a:p>
          <a:p>
            <a:r>
              <a:rPr lang="ru-RU" sz="2800" dirty="0" smtClean="0">
                <a:solidFill>
                  <a:srgbClr val="FF0000"/>
                </a:solidFill>
              </a:rPr>
              <a:t>(г.Шахты)</a:t>
            </a:r>
          </a:p>
          <a:p>
            <a:endParaRPr lang="ru-RU" sz="2800" dirty="0" smtClean="0">
              <a:solidFill>
                <a:srgbClr val="FF0000"/>
              </a:solidFill>
            </a:endParaRPr>
          </a:p>
          <a:p>
            <a:r>
              <a:rPr lang="ru-RU" sz="2800" dirty="0" smtClean="0">
                <a:solidFill>
                  <a:srgbClr val="FF0000"/>
                </a:solidFill>
              </a:rPr>
              <a:t>Золотая медаль, легкая атлетика.</a:t>
            </a:r>
          </a:p>
        </p:txBody>
      </p:sp>
    </p:spTree>
  </p:cSld>
  <p:clrMapOvr>
    <a:masterClrMapping/>
  </p:clrMapOvr>
  <p:transition advTm="7594">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0600" y="1219200"/>
            <a:ext cx="7498080" cy="4800600"/>
          </a:xfrm>
        </p:spPr>
        <p:txBody>
          <a:bodyPr>
            <a:noAutofit/>
          </a:bodyPr>
          <a:lstStyle/>
          <a:p>
            <a:r>
              <a:rPr lang="ru-RU" sz="2000" dirty="0" smtClean="0"/>
              <a:t>СИЛЬНОВ Андрей Александрович (09.09.1984, Шахты), легкоатлет, прыгун в высоту, заслуженный мастер спорта РФ. Олимпийский чемпион 2008. Неоднократный победитель молодёжного первенства России. Бронзовый призёр зимнего чемпионата России-2006, 2008. Чемпион России-2006. Победитель командного Кубка Европы-2006. На Чемпионате Европы по лёгкой атлетике 2006 в Гётеборге (Швеция) выиграл золотую медаль с результатом 2,36 (рекорд соревнований). На соревнованиях </a:t>
            </a:r>
            <a:r>
              <a:rPr lang="ru-RU" sz="2000" dirty="0" err="1" smtClean="0"/>
              <a:t>Гран-При</a:t>
            </a:r>
            <a:r>
              <a:rPr lang="ru-RU" sz="2000" dirty="0" smtClean="0"/>
              <a:t> (Лондон) 25 июля 2008 установил личный рекорд 2,38 благодаря чему в последний момент был включён в сборную России. На Олимпийских Играх в Пекине выступил успешно и, взяв все свои высоты вплоть до 2,36 с первой попытки и обыграв своего основного конкурента Стефана </a:t>
            </a:r>
            <a:r>
              <a:rPr lang="ru-RU" sz="2000" dirty="0" err="1" smtClean="0"/>
              <a:t>Хольма</a:t>
            </a:r>
            <a:r>
              <a:rPr lang="ru-RU" sz="2000" dirty="0" smtClean="0"/>
              <a:t> стал победителем. Уже в статусе олимпийского чемпиона выиграл </a:t>
            </a:r>
            <a:r>
              <a:rPr lang="ru-RU" sz="2000" dirty="0" err="1" smtClean="0"/>
              <a:t>Супер</a:t>
            </a:r>
            <a:r>
              <a:rPr lang="ru-RU" sz="2000" dirty="0" smtClean="0"/>
              <a:t> </a:t>
            </a:r>
            <a:r>
              <a:rPr lang="ru-RU" sz="2000" dirty="0" err="1" smtClean="0"/>
              <a:t>Гран-При</a:t>
            </a:r>
            <a:r>
              <a:rPr lang="ru-RU" sz="2000" dirty="0" smtClean="0"/>
              <a:t> (Лозанна, Швейцария).</a:t>
            </a:r>
            <a:endParaRPr lang="ru-RU" sz="2000" dirty="0"/>
          </a:p>
        </p:txBody>
      </p:sp>
    </p:spTree>
  </p:cSld>
  <p:clrMapOvr>
    <a:masterClrMapping/>
  </p:clrMapOvr>
  <p:transition advTm="46531">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437b52cdd244ef31a70053536c0afe2.jpg"/>
          <p:cNvPicPr>
            <a:picLocks noGrp="1" noChangeAspect="1"/>
          </p:cNvPicPr>
          <p:nvPr>
            <p:ph idx="1"/>
          </p:nvPr>
        </p:nvPicPr>
        <p:blipFill>
          <a:blip r:embed="rId2"/>
          <a:stretch>
            <a:fillRect/>
          </a:stretch>
        </p:blipFill>
        <p:spPr>
          <a:xfrm>
            <a:off x="228600" y="1219200"/>
            <a:ext cx="3833019"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838200" y="0"/>
            <a:ext cx="8686800" cy="838200"/>
          </a:xfrm>
        </p:spPr>
        <p:txBody>
          <a:bodyPr>
            <a:normAutofit fontScale="90000"/>
          </a:bodyPr>
          <a:lstStyle/>
          <a:p>
            <a:r>
              <a:rPr lang="ru-RU" sz="3200" dirty="0" smtClean="0"/>
              <a:t>2008 год Пекин, Китай</a:t>
            </a:r>
            <a:br>
              <a:rPr lang="ru-RU" sz="3200" dirty="0" smtClean="0"/>
            </a:br>
            <a:r>
              <a:rPr lang="en-US" sz="3200" dirty="0" smtClean="0">
                <a:latin typeface="Blackadder ITC" pitchFamily="82" charset="0"/>
              </a:rPr>
              <a:t>XXIX </a:t>
            </a:r>
            <a:r>
              <a:rPr lang="ru-RU" sz="3200" dirty="0" smtClean="0"/>
              <a:t>летние Олимпийские игры </a:t>
            </a:r>
            <a:endParaRPr lang="ru-RU" sz="3200" dirty="0"/>
          </a:p>
        </p:txBody>
      </p:sp>
      <p:sp>
        <p:nvSpPr>
          <p:cNvPr id="5" name="Прямоугольник 4"/>
          <p:cNvSpPr/>
          <p:nvPr/>
        </p:nvSpPr>
        <p:spPr>
          <a:xfrm>
            <a:off x="4267200" y="1600200"/>
            <a:ext cx="4495800" cy="3108543"/>
          </a:xfrm>
          <a:prstGeom prst="rect">
            <a:avLst/>
          </a:prstGeom>
        </p:spPr>
        <p:txBody>
          <a:bodyPr wrap="square">
            <a:spAutoFit/>
          </a:bodyPr>
          <a:lstStyle/>
          <a:p>
            <a:r>
              <a:rPr lang="ru-RU" sz="2800" b="1" dirty="0" smtClean="0">
                <a:solidFill>
                  <a:srgbClr val="FF0000"/>
                </a:solidFill>
              </a:rPr>
              <a:t>БОЙКО</a:t>
            </a:r>
          </a:p>
          <a:p>
            <a:r>
              <a:rPr lang="ru-RU" sz="2800" b="1" dirty="0" smtClean="0">
                <a:solidFill>
                  <a:srgbClr val="FF0000"/>
                </a:solidFill>
              </a:rPr>
              <a:t> Светлана</a:t>
            </a:r>
          </a:p>
          <a:p>
            <a:r>
              <a:rPr lang="ru-RU" sz="2800" b="1" dirty="0" smtClean="0">
                <a:solidFill>
                  <a:srgbClr val="FF0000"/>
                </a:solidFill>
              </a:rPr>
              <a:t> Анатольевна</a:t>
            </a:r>
          </a:p>
          <a:p>
            <a:r>
              <a:rPr lang="ru-RU" sz="2800" dirty="0" smtClean="0">
                <a:solidFill>
                  <a:srgbClr val="FF0000"/>
                </a:solidFill>
              </a:rPr>
              <a:t>(г. Ростов-на-Дону)</a:t>
            </a:r>
          </a:p>
          <a:p>
            <a:endParaRPr lang="ru-RU" sz="2800" dirty="0" smtClean="0">
              <a:solidFill>
                <a:srgbClr val="FF0000"/>
              </a:solidFill>
            </a:endParaRPr>
          </a:p>
          <a:p>
            <a:r>
              <a:rPr lang="ru-RU" sz="2800" dirty="0" smtClean="0">
                <a:solidFill>
                  <a:srgbClr val="FF0000"/>
                </a:solidFill>
              </a:rPr>
              <a:t>Золотая медаль, фехтование на рапирах.</a:t>
            </a:r>
            <a:endParaRPr lang="ru-RU" sz="2800" dirty="0">
              <a:solidFill>
                <a:srgbClr val="FF0000"/>
              </a:solidFill>
            </a:endParaRPr>
          </a:p>
        </p:txBody>
      </p:sp>
    </p:spTree>
  </p:cSld>
  <p:clrMapOvr>
    <a:masterClrMapping/>
  </p:clrMapOvr>
  <p:transition advTm="476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219200"/>
            <a:ext cx="8686800" cy="4525963"/>
          </a:xfrm>
        </p:spPr>
        <p:txBody>
          <a:bodyPr>
            <a:normAutofit lnSpcReduction="10000"/>
          </a:bodyPr>
          <a:lstStyle/>
          <a:p>
            <a:r>
              <a:rPr lang="ru-RU" dirty="0" smtClean="0"/>
              <a:t>БОЙКО Светлана Анатольевна (13.04.1972, Ростов-на-Дону), спортсменка-рапиристка. Заслуженный мастер спорта России. Окончила Ростовское областное училище олимпийского резерва. Выпускница Кубанской государственной академии физической культуры. Мастер спорта международного класса (фехтование на рапирах). Чемпион Олимпийских игр (2008, Пекин). Бронзовый призер чемпионатов мира (1998, 1999), чемпионка Европы (1998, 2000). Первый тренер — А. </a:t>
            </a:r>
            <a:r>
              <a:rPr lang="ru-RU" dirty="0" err="1" smtClean="0"/>
              <a:t>Рошак</a:t>
            </a:r>
            <a:r>
              <a:rPr lang="ru-RU" dirty="0" smtClean="0"/>
              <a:t>, в настоящее время — Д. </a:t>
            </a:r>
            <a:r>
              <a:rPr lang="ru-RU" dirty="0" err="1" smtClean="0"/>
              <a:t>Кулаев</a:t>
            </a:r>
            <a:r>
              <a:rPr lang="ru-RU" dirty="0" smtClean="0"/>
              <a:t> и В. Иванов. В сборной команде России с 1993 года. Выступает за СКА (Ростов-на-Дону). В Ростове проводится областной турнир по фехтованию "Донская осень" на призы олимпийской чемпионки Светланы Бойко.</a:t>
            </a:r>
            <a:endParaRPr lang="ru-RU" dirty="0"/>
          </a:p>
        </p:txBody>
      </p:sp>
      <p:sp>
        <p:nvSpPr>
          <p:cNvPr id="2" name="Заголовок 1"/>
          <p:cNvSpPr>
            <a:spLocks noGrp="1"/>
          </p:cNvSpPr>
          <p:nvPr>
            <p:ph type="title"/>
          </p:nvPr>
        </p:nvSpPr>
        <p:spPr>
          <a:xfrm>
            <a:off x="457200" y="0"/>
            <a:ext cx="8686800" cy="838200"/>
          </a:xfrm>
        </p:spPr>
        <p:txBody>
          <a:bodyPr/>
          <a:lstStyle/>
          <a:p>
            <a:endParaRPr lang="ru-RU" dirty="0"/>
          </a:p>
        </p:txBody>
      </p:sp>
    </p:spTree>
  </p:cSld>
  <p:clrMapOvr>
    <a:masterClrMapping/>
  </p:clrMapOvr>
  <p:transition advTm="401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98861744_b_arkadij-vjatchanin.jpg"/>
          <p:cNvPicPr>
            <a:picLocks noGrp="1" noChangeAspect="1"/>
          </p:cNvPicPr>
          <p:nvPr>
            <p:ph idx="1"/>
          </p:nvPr>
        </p:nvPicPr>
        <p:blipFill>
          <a:blip r:embed="rId2"/>
          <a:stretch>
            <a:fillRect/>
          </a:stretch>
        </p:blipFill>
        <p:spPr>
          <a:xfrm>
            <a:off x="228600" y="1219200"/>
            <a:ext cx="3018343" cy="326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28600" y="228600"/>
            <a:ext cx="8686800" cy="838200"/>
          </a:xfrm>
        </p:spPr>
        <p:txBody>
          <a:bodyPr>
            <a:normAutofit fontScale="90000"/>
          </a:bodyPr>
          <a:lstStyle/>
          <a:p>
            <a:r>
              <a:rPr lang="ru-RU" dirty="0" smtClean="0"/>
              <a:t>2008 год Пекин, Китай </a:t>
            </a:r>
            <a:br>
              <a:rPr lang="ru-RU" dirty="0" smtClean="0"/>
            </a:br>
            <a:r>
              <a:rPr lang="en-US" dirty="0" smtClean="0">
                <a:latin typeface="Blackadder ITC" pitchFamily="82" charset="0"/>
              </a:rPr>
              <a:t>XXIX</a:t>
            </a:r>
            <a:r>
              <a:rPr lang="ru-RU" dirty="0" smtClean="0"/>
              <a:t> летние Олимпийские игры.</a:t>
            </a:r>
            <a:endParaRPr lang="ru-RU" dirty="0"/>
          </a:p>
        </p:txBody>
      </p:sp>
      <p:pic>
        <p:nvPicPr>
          <p:cNvPr id="5" name="Рисунок 4" descr="i3GSMUQPD.jpg"/>
          <p:cNvPicPr>
            <a:picLocks noChangeAspect="1"/>
          </p:cNvPicPr>
          <p:nvPr/>
        </p:nvPicPr>
        <p:blipFill>
          <a:blip r:embed="rId3"/>
          <a:stretch>
            <a:fillRect/>
          </a:stretch>
        </p:blipFill>
        <p:spPr>
          <a:xfrm>
            <a:off x="5639009" y="3733800"/>
            <a:ext cx="3504991" cy="2335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3505200" y="1447800"/>
            <a:ext cx="4572000" cy="3970318"/>
          </a:xfrm>
          <a:prstGeom prst="rect">
            <a:avLst/>
          </a:prstGeom>
        </p:spPr>
        <p:txBody>
          <a:bodyPr>
            <a:spAutoFit/>
          </a:bodyPr>
          <a:lstStyle/>
          <a:p>
            <a:r>
              <a:rPr lang="ru-RU" sz="2800" b="1" dirty="0" smtClean="0">
                <a:solidFill>
                  <a:srgbClr val="FF0000"/>
                </a:solidFill>
              </a:rPr>
              <a:t>АРКАДИЙ  АРКАДЬЕВИЧ ВЯТЧИНИН </a:t>
            </a:r>
          </a:p>
          <a:p>
            <a:r>
              <a:rPr lang="ru-RU" sz="2800" dirty="0" smtClean="0">
                <a:solidFill>
                  <a:srgbClr val="FF0000"/>
                </a:solidFill>
              </a:rPr>
              <a:t>(г. Таганрог)</a:t>
            </a:r>
          </a:p>
          <a:p>
            <a:endParaRPr lang="ru-RU" sz="2800" dirty="0" smtClean="0">
              <a:solidFill>
                <a:srgbClr val="FF0000"/>
              </a:solidFill>
            </a:endParaRPr>
          </a:p>
          <a:p>
            <a:r>
              <a:rPr lang="ru-RU" sz="2800" dirty="0" smtClean="0">
                <a:solidFill>
                  <a:srgbClr val="FF0000"/>
                </a:solidFill>
              </a:rPr>
              <a:t>Двукратный  </a:t>
            </a:r>
          </a:p>
          <a:p>
            <a:r>
              <a:rPr lang="ru-RU" sz="2800" dirty="0" smtClean="0">
                <a:solidFill>
                  <a:srgbClr val="FF0000"/>
                </a:solidFill>
              </a:rPr>
              <a:t>Бронзовый</a:t>
            </a:r>
          </a:p>
          <a:p>
            <a:r>
              <a:rPr lang="ru-RU" sz="2800" dirty="0" smtClean="0">
                <a:solidFill>
                  <a:srgbClr val="FF0000"/>
                </a:solidFill>
              </a:rPr>
              <a:t> призер,</a:t>
            </a:r>
          </a:p>
          <a:p>
            <a:r>
              <a:rPr lang="ru-RU" sz="2800" dirty="0" smtClean="0">
                <a:solidFill>
                  <a:srgbClr val="FF0000"/>
                </a:solidFill>
              </a:rPr>
              <a:t> плавание.</a:t>
            </a:r>
            <a:endParaRPr lang="ru-RU" sz="2800" dirty="0">
              <a:solidFill>
                <a:srgbClr val="FF0000"/>
              </a:solidFill>
            </a:endParaRPr>
          </a:p>
        </p:txBody>
      </p:sp>
    </p:spTree>
  </p:cSld>
  <p:clrMapOvr>
    <a:masterClrMapping/>
  </p:clrMapOvr>
  <p:transition advTm="7312">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656</TotalTime>
  <Words>2296</Words>
  <Application>Microsoft Office PowerPoint</Application>
  <PresentationFormat>Экран (4:3)</PresentationFormat>
  <Paragraphs>105</Paragraphs>
  <Slides>45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Волна</vt:lpstr>
      <vt:lpstr>«Олимпийские чемпионы Ростовской области»</vt:lpstr>
      <vt:lpstr>Презентация PowerPoint</vt:lpstr>
      <vt:lpstr>Презентация PowerPoint</vt:lpstr>
      <vt:lpstr>Олимпийские чемпионы и призеры из Ростовской области.</vt:lpstr>
      <vt:lpstr>2008 год Пекин, Китай  XXIX летние Олимпийские игры.</vt:lpstr>
      <vt:lpstr>Презентация PowerPoint</vt:lpstr>
      <vt:lpstr>2008 год Пекин, Китай XXIX летние Олимпийские игры </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2008 год Пекин, Китай  XXIX летние Олимпийские игры.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Людмила Кондратьева родилась в городе Шахты. Обучение проходила в шахтинской спортивной школе. Ей легко давались бег и прыжки. Так начала вырисовываться многоборная направленность в тренировке. Затем Людмила Кондратьева была зачислена в Ростовский интернат № 10 (ныне училище олимпийского резерва). Это была 22-летняя студентка из Ростова-на-Дону Людмила Кондратьева, первой из советских спортсменок ставшая олимпийской чемпионкой в спринтерском беге. За свою спортивную жизнь Людмила Кондратьева добилась многого: чемпионка Олимпийских игр (Москва, 1980) в беге на 100 м, бронзовый призер Олимпийских игр (Сеул, 1988) в эстафете 4х100 м, чемпионка Европы и трехкратная чемпионка СССР. </vt:lpstr>
      <vt:lpstr> Василий Алексеев  (1942-2011) еще в школе начал заниматься спортом, увлекался волейболом, но затем попробовал себя в тяжелой атлетике. Сначала тренировался самостоятельно, а потом принял решение переехать в город Шахты и тренироваться под руководством чемпиона токийской Олимпиады Рудольфа Плюкфельдера. Но с именитым тренером Василий Алексеев не нашел общего языка, и выработал собственную систему тренировок. За свою спортивную жизнь Василий Алексеев добился феноменальных результатов: стал олимпийским чемпионом 1972 года (сумма троеборья – 640 кг), и 1976 г. (сумма двоеборья – 440 кг). Он восьмикратный чемпион мира, шестикратный чемпион Европы, семикратный чемпион СССР. Установил 80 мировых рекордов, 7 олимпийских и 81 рекорд СССР. В 1999 году в Греции Василий Алексеев признан лучшим спортсменом ХХ столетия, а в 2000 году – спортивной легендой России ХХ века.  </vt:lpstr>
      <vt:lpstr>Людмила Турищева родилась 7 октября 1952 года в Грозном. Росла очень красивой, пластичной девушкой, занималась в балетной студии. Но балериной ей не суждено было стать. Её заметил тренер Владислав Растороцкий. Ростовское спортивное руководство предложило тренеру и его воспитаннице отличные условия для тренировок. Результаты не заставили себя ждать. Биографы подсчитали, что Людмилу Турищеву за тринадцать лет блистательной карьеры награждали 137 раз – на трех Олимпийских играх, множестве первенств мира и Европы, чемпионатах СССР. Завершив выступления на большом помосте, Турищева начала тренерскую работу совместно со своим тренером Владиславом Растороцким. В сентябре 2003 года Международный олимпийский комитет присудил гимнастке награду «Женщина в спорте». Прекрасно проявила себя Людмила Турищева и как судья международной категории.  </vt:lpstr>
      <vt:lpstr> В семнадцать лет Иван Удодов оказался в концлагере Бухенвальд. Когда узники были освобождены советскими войсками, он не мог самостоятельно двигаться, настолько был изможден. Вернуться к жизни после всех ужасов концлагеря – это уже подвиг. Госпиталь, санаторий, лечение принесло результаты, но врачи порекомендовали укреплять здоровье регулярными занятиями спортом. Еще в школьном детстве он приобщился к спорту. И в 1947 году пришел в зал тяжелой атлетики. Первые результаты были уже в 1948 году на Спартакиаде Юга России в Махачкале – спортсмен занял второе место. Потом было звание чемпиона СССР. Итогом усилий спортсмена и его тренера Николая Лучкина стала победа на ХV Олимпийских играх в Хельсинки. Яркая победа на чемпионате мира и Европы в 1953 году. Все это – спортивная судьба узника Бухенвальда Ивана Удодова.  </vt:lpstr>
      <vt:lpstr>Стадион «Ростов Арена»</vt:lpstr>
      <vt:lpstr>Презентация PowerPoint</vt:lpstr>
      <vt:lpstr>необходимо не только самим интересоваться историей спорта своей малой родины, но и рассказывать о его достижениях другим людям. Мы должны гордиться своими спортсменами.</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гкгк74</dc:creator>
  <cp:lastModifiedBy>Татьяна</cp:lastModifiedBy>
  <cp:revision>56</cp:revision>
  <cp:lastPrinted>1601-01-01T00:00:00Z</cp:lastPrinted>
  <dcterms:created xsi:type="dcterms:W3CDTF">2013-09-28T05:46:45Z</dcterms:created>
  <dcterms:modified xsi:type="dcterms:W3CDTF">2019-12-07T15:41:58Z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