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6" r:id="rId10"/>
    <p:sldId id="267" r:id="rId11"/>
    <p:sldId id="268" r:id="rId12"/>
    <p:sldId id="269" r:id="rId13"/>
    <p:sldId id="270" r:id="rId14"/>
    <p:sldId id="271" r:id="rId15"/>
    <p:sldId id="273" r:id="rId16"/>
    <p:sldId id="274" r:id="rId17"/>
    <p:sldId id="275" r:id="rId18"/>
    <p:sldId id="276" r:id="rId19"/>
    <p:sldId id="277" r:id="rId20"/>
    <p:sldId id="281" r:id="rId21"/>
    <p:sldId id="278" r:id="rId22"/>
    <p:sldId id="282" r:id="rId23"/>
    <p:sldId id="283" r:id="rId24"/>
    <p:sldId id="284" r:id="rId25"/>
    <p:sldId id="285" r:id="rId26"/>
    <p:sldId id="286" r:id="rId27"/>
    <p:sldId id="287" r:id="rId28"/>
    <p:sldId id="288" r:id="rId29"/>
    <p:sldId id="280" r:id="rId30"/>
    <p:sldId id="289" r:id="rId31"/>
    <p:sldId id="290" r:id="rId3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104" d="100"/>
          <a:sy n="104" d="100"/>
        </p:scale>
        <p:origin x="-17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E01A0-2CF4-4715-955D-EF60181E81B1}" type="datetimeFigureOut">
              <a:rPr lang="ru-RU" smtClean="0"/>
              <a:pPr/>
              <a:t>28.01.2020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75DF8A8C-6E47-4A62-B9C6-181382611D4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E01A0-2CF4-4715-955D-EF60181E81B1}" type="datetimeFigureOut">
              <a:rPr lang="ru-RU" smtClean="0"/>
              <a:pPr/>
              <a:t>28.01.2020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F8A8C-6E47-4A62-B9C6-181382611D4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E01A0-2CF4-4715-955D-EF60181E81B1}" type="datetimeFigureOut">
              <a:rPr lang="ru-RU" smtClean="0"/>
              <a:pPr/>
              <a:t>28.01.2020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F8A8C-6E47-4A62-B9C6-181382611D4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Объект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E01A0-2CF4-4715-955D-EF60181E81B1}" type="datetimeFigureOut">
              <a:rPr lang="ru-RU" smtClean="0"/>
              <a:pPr/>
              <a:t>28.01.2020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75DF8A8C-6E47-4A62-B9C6-181382611D4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E01A0-2CF4-4715-955D-EF60181E81B1}" type="datetimeFigureOut">
              <a:rPr lang="ru-RU" smtClean="0"/>
              <a:pPr/>
              <a:t>28.01.2020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F8A8C-6E47-4A62-B9C6-181382611D4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whee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E01A0-2CF4-4715-955D-EF60181E81B1}" type="datetimeFigureOut">
              <a:rPr lang="ru-RU" smtClean="0"/>
              <a:pPr/>
              <a:t>28.01.2020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F8A8C-6E47-4A62-B9C6-181382611D4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Объект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E01A0-2CF4-4715-955D-EF60181E81B1}" type="datetimeFigureOut">
              <a:rPr lang="ru-RU" smtClean="0"/>
              <a:pPr/>
              <a:t>28.01.2020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75DF8A8C-6E47-4A62-B9C6-181382611D4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  <p:transition>
    <p:whee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E01A0-2CF4-4715-955D-EF60181E81B1}" type="datetimeFigureOut">
              <a:rPr lang="ru-RU" smtClean="0"/>
              <a:pPr/>
              <a:t>28.01.2020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F8A8C-6E47-4A62-B9C6-181382611D4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E01A0-2CF4-4715-955D-EF60181E81B1}" type="datetimeFigureOut">
              <a:rPr lang="ru-RU" smtClean="0"/>
              <a:pPr/>
              <a:t>28.01.2020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F8A8C-6E47-4A62-B9C6-181382611D4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E01A0-2CF4-4715-955D-EF60181E81B1}" type="datetimeFigureOut">
              <a:rPr lang="ru-RU" smtClean="0"/>
              <a:pPr/>
              <a:t>28.01.2020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F8A8C-6E47-4A62-B9C6-181382611D4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E01A0-2CF4-4715-955D-EF60181E81B1}" type="datetimeFigureOut">
              <a:rPr lang="ru-RU" smtClean="0"/>
              <a:pPr/>
              <a:t>28.01.2020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F8A8C-6E47-4A62-B9C6-181382611D4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  <p:transition>
    <p:wheel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EA6E01A0-2CF4-4715-955D-EF60181E81B1}" type="datetimeFigureOut">
              <a:rPr lang="ru-RU" smtClean="0"/>
              <a:pPr/>
              <a:t>28.01.2020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75DF8A8C-6E47-4A62-B9C6-181382611D4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>
    <p:wheel/>
  </p:transition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file:///C:\Users\&#1055;&#1050;\Downloads\v_mire_(5music.ru).mp3" TargetMode="External"/><Relationship Id="rId1" Type="http://schemas.openxmlformats.org/officeDocument/2006/relationships/tags" Target="../tags/tag1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hyperlink" Target="http://pogodaomsk.ru/Interesnoe_v_prirode/bobr.php" TargetMode="Externa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r"/>
            <a:r>
              <a:rPr lang="ru-RU" sz="1800" dirty="0" smtClean="0"/>
              <a:t>Презентацию </a:t>
            </a:r>
            <a:r>
              <a:rPr lang="ru-RU" sz="1800" dirty="0" smtClean="0"/>
              <a:t>составили:</a:t>
            </a:r>
            <a:br>
              <a:rPr lang="ru-RU" sz="1800" dirty="0" smtClean="0"/>
            </a:br>
            <a:r>
              <a:rPr lang="ru-RU" sz="1800" dirty="0" smtClean="0"/>
              <a:t>Жукова Г.С.</a:t>
            </a:r>
            <a:br>
              <a:rPr lang="ru-RU" sz="1800" dirty="0" smtClean="0"/>
            </a:br>
            <a:r>
              <a:rPr lang="ru-RU" sz="1800" dirty="0" err="1" smtClean="0"/>
              <a:t>Олифер</a:t>
            </a:r>
            <a:r>
              <a:rPr lang="ru-RU" sz="1800" dirty="0" smtClean="0"/>
              <a:t> М.Н.</a:t>
            </a:r>
            <a:r>
              <a:rPr lang="ru-RU" sz="1800" dirty="0" smtClean="0"/>
              <a:t/>
            </a:r>
            <a:br>
              <a:rPr lang="ru-RU" sz="1800" dirty="0" smtClean="0"/>
            </a:br>
            <a:endParaRPr lang="ru-RU" sz="18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81000" y="404664"/>
            <a:ext cx="8458200" cy="936104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 smtClean="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Животные Ростовской области.</a:t>
            </a:r>
            <a:endParaRPr lang="ru-RU" sz="4000" b="1" dirty="0">
              <a:solidFill>
                <a:srgbClr val="11111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ÐÐ¾ÑÑÐ»Ñ ÐµÐ²ÑÐ¾Ð¿ÐµÐ¹ÑÐºÐ°Ñ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60" y="813829"/>
            <a:ext cx="8007295" cy="38884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v_mire_(5music.ru)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5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221626181"/>
      </p:ext>
    </p:extLst>
  </p:cSld>
  <p:clrMapOvr>
    <a:masterClrMapping/>
  </p:clrMapOvr>
  <p:transition advClick="0" advTm="10000">
    <p:whee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188640"/>
            <a:ext cx="8686800" cy="864096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solidFill>
                  <a:srgbClr val="444444"/>
                </a:solidFill>
                <a:effectLst/>
                <a:latin typeface="Times New Roman" pitchFamily="18" charset="0"/>
                <a:cs typeface="Times New Roman" pitchFamily="18" charset="0"/>
              </a:rPr>
              <a:t>Норка европейская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4800" y="1052736"/>
            <a:ext cx="8686800" cy="554461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b="1" dirty="0">
                <a:solidFill>
                  <a:srgbClr val="444444"/>
                </a:solidFill>
                <a:latin typeface="Times New Roman" pitchFamily="18" charset="0"/>
                <a:cs typeface="Times New Roman" pitchFamily="18" charset="0"/>
              </a:rPr>
              <a:t>Норка </a:t>
            </a:r>
            <a:r>
              <a:rPr lang="ru-RU" sz="1800" b="1" dirty="0" smtClean="0">
                <a:solidFill>
                  <a:srgbClr val="444444"/>
                </a:solidFill>
                <a:latin typeface="Times New Roman" pitchFamily="18" charset="0"/>
                <a:cs typeface="Times New Roman" pitchFamily="18" charset="0"/>
              </a:rPr>
              <a:t>европейская </a:t>
            </a:r>
            <a:r>
              <a:rPr lang="ru-RU" sz="1800" dirty="0" smtClean="0">
                <a:solidFill>
                  <a:srgbClr val="303030"/>
                </a:solidFill>
                <a:latin typeface="Times New Roman" pitchFamily="18" charset="0"/>
                <a:cs typeface="Times New Roman" pitchFamily="18" charset="0"/>
              </a:rPr>
              <a:t>(лат</a:t>
            </a:r>
            <a:r>
              <a:rPr lang="ru-RU" sz="1800" dirty="0">
                <a:solidFill>
                  <a:srgbClr val="30303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800" dirty="0" err="1">
                <a:solidFill>
                  <a:srgbClr val="303030"/>
                </a:solidFill>
                <a:latin typeface="Times New Roman" pitchFamily="18" charset="0"/>
                <a:cs typeface="Times New Roman" pitchFamily="18" charset="0"/>
              </a:rPr>
              <a:t>Mustela</a:t>
            </a:r>
            <a:r>
              <a:rPr lang="ru-RU" sz="1800" dirty="0">
                <a:solidFill>
                  <a:srgbClr val="30303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solidFill>
                  <a:srgbClr val="303030"/>
                </a:solidFill>
                <a:latin typeface="Times New Roman" pitchFamily="18" charset="0"/>
                <a:cs typeface="Times New Roman" pitchFamily="18" charset="0"/>
              </a:rPr>
              <a:t>lutreola</a:t>
            </a:r>
            <a:r>
              <a:rPr lang="ru-RU" sz="1800" dirty="0">
                <a:solidFill>
                  <a:srgbClr val="303030"/>
                </a:solidFill>
                <a:latin typeface="Times New Roman" pitchFamily="18" charset="0"/>
                <a:cs typeface="Times New Roman" pitchFamily="18" charset="0"/>
              </a:rPr>
              <a:t>) — хищное млекопитающее семейства Куньи. Ареал охватывает лесную, реже лесостепную природные зоны. Селиться по долинам и берегам глухих лесных рек, берегам ручьев, озёр, прудов, болот, пойменным зарослям кустарника и тростника</a:t>
            </a:r>
            <a:r>
              <a:rPr lang="ru-RU" sz="1800" dirty="0" smtClean="0">
                <a:solidFill>
                  <a:srgbClr val="30303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1800" dirty="0">
                <a:solidFill>
                  <a:srgbClr val="303030"/>
                </a:solidFill>
                <a:latin typeface="Times New Roman" pitchFamily="18" charset="0"/>
                <a:cs typeface="Times New Roman" pitchFamily="18" charset="0"/>
              </a:rPr>
              <a:t> Норка европейская отличается от норки американской, кроме прочего тем, что на подбородке белое пятно захватывает нижнюю и верхнюю губы.</a:t>
            </a:r>
          </a:p>
          <a:p>
            <a:pPr marL="0" indent="0">
              <a:buNone/>
            </a:pP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>
                <a:latin typeface="Times New Roman" pitchFamily="18" charset="0"/>
                <a:cs typeface="Times New Roman" pitchFamily="18" charset="0"/>
              </a:rPr>
            </a:br>
            <a:endParaRPr lang="ru-RU" sz="1800" dirty="0">
              <a:solidFill>
                <a:srgbClr val="30303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708920"/>
            <a:ext cx="6930008" cy="38199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64855620"/>
      </p:ext>
    </p:extLst>
  </p:cSld>
  <p:clrMapOvr>
    <a:masterClrMapping/>
  </p:clrMapOvr>
  <p:transition>
    <p:wheel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116632"/>
            <a:ext cx="8686800" cy="936104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>
                <a:solidFill>
                  <a:srgbClr val="444444"/>
                </a:solidFill>
                <a:effectLst/>
                <a:latin typeface="Times New Roman" pitchFamily="18" charset="0"/>
                <a:cs typeface="Times New Roman" pitchFamily="18" charset="0"/>
              </a:rPr>
              <a:t>Хорёк лесной</a:t>
            </a:r>
            <a:br>
              <a:rPr lang="ru-RU" sz="3200" b="1" dirty="0">
                <a:solidFill>
                  <a:srgbClr val="444444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3200" dirty="0">
                <a:solidFill>
                  <a:srgbClr val="303030"/>
                </a:solidFill>
                <a:effectLst/>
                <a:latin typeface="Times New Roman" pitchFamily="18" charset="0"/>
                <a:cs typeface="Times New Roman" pitchFamily="18" charset="0"/>
              </a:rPr>
              <a:t> 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4800" y="1052736"/>
            <a:ext cx="8686800" cy="547260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b="1" dirty="0">
                <a:solidFill>
                  <a:srgbClr val="444444"/>
                </a:solidFill>
                <a:latin typeface="Times New Roman" pitchFamily="18" charset="0"/>
                <a:cs typeface="Times New Roman" pitchFamily="18" charset="0"/>
              </a:rPr>
              <a:t>Хорёк </a:t>
            </a:r>
            <a:r>
              <a:rPr lang="ru-RU" sz="1800" b="1" dirty="0" smtClean="0">
                <a:solidFill>
                  <a:srgbClr val="444444"/>
                </a:solidFill>
                <a:latin typeface="Times New Roman" pitchFamily="18" charset="0"/>
                <a:cs typeface="Times New Roman" pitchFamily="18" charset="0"/>
              </a:rPr>
              <a:t>лесной</a:t>
            </a:r>
            <a:r>
              <a:rPr lang="ru-RU" sz="1800" dirty="0">
                <a:solidFill>
                  <a:srgbClr val="303030"/>
                </a:solidFill>
                <a:latin typeface="Times New Roman" pitchFamily="18" charset="0"/>
                <a:cs typeface="Times New Roman" pitchFamily="18" charset="0"/>
              </a:rPr>
              <a:t> (лат. </a:t>
            </a:r>
            <a:r>
              <a:rPr lang="ru-RU" sz="1800" dirty="0" err="1">
                <a:solidFill>
                  <a:srgbClr val="303030"/>
                </a:solidFill>
                <a:latin typeface="Times New Roman" pitchFamily="18" charset="0"/>
                <a:cs typeface="Times New Roman" pitchFamily="18" charset="0"/>
              </a:rPr>
              <a:t>Mustela</a:t>
            </a:r>
            <a:r>
              <a:rPr lang="ru-RU" sz="1800" dirty="0">
                <a:solidFill>
                  <a:srgbClr val="30303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solidFill>
                  <a:srgbClr val="303030"/>
                </a:solidFill>
                <a:latin typeface="Times New Roman" pitchFamily="18" charset="0"/>
                <a:cs typeface="Times New Roman" pitchFamily="18" charset="0"/>
              </a:rPr>
              <a:t>putorius</a:t>
            </a:r>
            <a:r>
              <a:rPr lang="ru-RU" sz="1800" dirty="0">
                <a:solidFill>
                  <a:srgbClr val="303030"/>
                </a:solidFill>
                <a:latin typeface="Times New Roman" pitchFamily="18" charset="0"/>
                <a:cs typeface="Times New Roman" pitchFamily="18" charset="0"/>
              </a:rPr>
              <a:t>) — млекопитающее семейства Куньи, рода Хорьки. В Ростовской области встречается в небольших лесных массивах и отдельных рощах. Вид занесён в Красную книгу Ростовской области со статусом – «Неопределенные по статусу</a:t>
            </a:r>
            <a:r>
              <a:rPr lang="ru-RU" sz="1800" dirty="0" smtClean="0">
                <a:solidFill>
                  <a:srgbClr val="303030"/>
                </a:solidFill>
                <a:latin typeface="Times New Roman" pitchFamily="18" charset="0"/>
                <a:cs typeface="Times New Roman" pitchFamily="18" charset="0"/>
              </a:rPr>
              <a:t>».</a:t>
            </a:r>
            <a:r>
              <a:rPr lang="ru-RU" sz="1800" dirty="0">
                <a:solidFill>
                  <a:srgbClr val="404040"/>
                </a:solidFill>
                <a:latin typeface="Times New Roman" pitchFamily="18" charset="0"/>
                <a:cs typeface="Times New Roman" pitchFamily="18" charset="0"/>
              </a:rPr>
              <a:t> Морда вытянута, с широкими закругленными ушами, с контрастным рисунком, напоминающим маску</a:t>
            </a:r>
            <a:r>
              <a:rPr lang="ru-RU" sz="1800" dirty="0" smtClean="0">
                <a:solidFill>
                  <a:srgbClr val="40404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1800" dirty="0">
                <a:solidFill>
                  <a:srgbClr val="404040"/>
                </a:solidFill>
                <a:latin typeface="Times New Roman" pitchFamily="18" charset="0"/>
                <a:cs typeface="Times New Roman" pitchFamily="18" charset="0"/>
              </a:rPr>
              <a:t> Туловище у хорька вытянутое и гибкое, относительно массивное, длиной 29-48 см, масса - 0,6-1,9 кг.</a:t>
            </a:r>
          </a:p>
          <a:p>
            <a:pPr marL="0" indent="0">
              <a:buNone/>
            </a:pPr>
            <a:r>
              <a:rPr lang="ru-RU" sz="1800" dirty="0"/>
              <a:t/>
            </a:r>
            <a:br>
              <a:rPr lang="ru-RU" sz="1800" dirty="0"/>
            </a:br>
            <a:endParaRPr lang="ru-RU" sz="1800" dirty="0">
              <a:solidFill>
                <a:srgbClr val="303030"/>
              </a:solidFill>
              <a:latin typeface="Arial"/>
            </a:endParaRPr>
          </a:p>
          <a:p>
            <a:pPr marL="0" indent="0">
              <a:buNone/>
            </a:pPr>
            <a:endParaRPr lang="ru-RU" sz="1800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780928"/>
            <a:ext cx="6984776" cy="38164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607033023"/>
      </p:ext>
    </p:extLst>
  </p:cSld>
  <p:clrMapOvr>
    <a:masterClrMapping/>
  </p:clrMapOvr>
  <p:transition>
    <p:wheel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188640"/>
            <a:ext cx="8686800" cy="864096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solidFill>
                  <a:srgbClr val="444444"/>
                </a:solidFill>
                <a:effectLst/>
                <a:latin typeface="Times New Roman" pitchFamily="18" charset="0"/>
                <a:cs typeface="Times New Roman" pitchFamily="18" charset="0"/>
              </a:rPr>
              <a:t>Горностай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4800" y="1124744"/>
            <a:ext cx="8686800" cy="547260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b="1" dirty="0" smtClean="0">
                <a:solidFill>
                  <a:srgbClr val="444444"/>
                </a:solidFill>
                <a:latin typeface="Arial"/>
              </a:rPr>
              <a:t>Горностай </a:t>
            </a:r>
            <a:r>
              <a:rPr lang="ru-RU" sz="1800" dirty="0">
                <a:solidFill>
                  <a:srgbClr val="303030"/>
                </a:solidFill>
                <a:latin typeface="Arial"/>
              </a:rPr>
              <a:t> (лат. </a:t>
            </a:r>
            <a:r>
              <a:rPr lang="ru-RU" sz="1800" dirty="0" err="1">
                <a:solidFill>
                  <a:srgbClr val="303030"/>
                </a:solidFill>
                <a:latin typeface="Arial"/>
              </a:rPr>
              <a:t>Mustela</a:t>
            </a:r>
            <a:r>
              <a:rPr lang="ru-RU" sz="1800" dirty="0">
                <a:solidFill>
                  <a:srgbClr val="303030"/>
                </a:solidFill>
                <a:latin typeface="Arial"/>
              </a:rPr>
              <a:t> </a:t>
            </a:r>
            <a:r>
              <a:rPr lang="ru-RU" sz="1800" dirty="0" err="1">
                <a:solidFill>
                  <a:srgbClr val="303030"/>
                </a:solidFill>
                <a:latin typeface="Arial"/>
              </a:rPr>
              <a:t>erminea</a:t>
            </a:r>
            <a:r>
              <a:rPr lang="ru-RU" sz="1800" dirty="0">
                <a:solidFill>
                  <a:srgbClr val="303030"/>
                </a:solidFill>
                <a:latin typeface="Arial"/>
              </a:rPr>
              <a:t>) — млекопитающее рода Хорьки, семейства Куньи, отряда Хищные. Ареал охватывает лесостепную, реже - лесную природные зоны. Селиться по долинам рек, берегам </a:t>
            </a:r>
            <a:r>
              <a:rPr lang="ru-RU" sz="1800" dirty="0" err="1">
                <a:solidFill>
                  <a:srgbClr val="303030"/>
                </a:solidFill>
                <a:latin typeface="Arial"/>
              </a:rPr>
              <a:t>ручьёв</a:t>
            </a:r>
            <a:r>
              <a:rPr lang="ru-RU" sz="1800" dirty="0">
                <a:solidFill>
                  <a:srgbClr val="303030"/>
                </a:solidFill>
                <a:latin typeface="Arial"/>
              </a:rPr>
              <a:t>, озер, прудов, болот, на лесных опушках, в перелесках, колках и зарослях кустарника. Вид занесён в Красную книгу Ростовской области со статусом – «Неопределенные по статусу</a:t>
            </a:r>
            <a:r>
              <a:rPr lang="ru-RU" sz="1800" dirty="0" smtClean="0">
                <a:solidFill>
                  <a:srgbClr val="303030"/>
                </a:solidFill>
                <a:latin typeface="Arial"/>
              </a:rPr>
              <a:t>».</a:t>
            </a:r>
            <a:r>
              <a:rPr lang="ru-RU" sz="1800" dirty="0">
                <a:solidFill>
                  <a:srgbClr val="303030"/>
                </a:solidFill>
                <a:latin typeface="Arial"/>
              </a:rPr>
              <a:t> Горностай охотится на различных мелких позвоночных, уничтожает много вредных грызунов (хомяков), птиц (тетеревов и рябчиков), их птенцов и яйца, змей, ящериц, может одолевать даже зайцев. Охотится днём, чаще в сумерки и рано утром.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47664" y="3657600"/>
            <a:ext cx="5662936" cy="30117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697741418"/>
      </p:ext>
    </p:extLst>
  </p:cSld>
  <p:clrMapOvr>
    <a:masterClrMapping/>
  </p:clrMapOvr>
  <p:transition>
    <p:wheel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1095"/>
            <a:ext cx="8686800" cy="864096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>
                <a:solidFill>
                  <a:srgbClr val="444444"/>
                </a:solidFill>
                <a:effectLst/>
                <a:latin typeface="Times New Roman" pitchFamily="18" charset="0"/>
                <a:cs typeface="Times New Roman" pitchFamily="18" charset="0"/>
              </a:rPr>
              <a:t>Ласка</a:t>
            </a:r>
            <a:br>
              <a:rPr lang="ru-RU" sz="3200" b="1" dirty="0">
                <a:solidFill>
                  <a:srgbClr val="444444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3200" dirty="0">
                <a:solidFill>
                  <a:srgbClr val="303030"/>
                </a:solidFill>
                <a:effectLst/>
                <a:latin typeface="Times New Roman" pitchFamily="18" charset="0"/>
                <a:cs typeface="Times New Roman" pitchFamily="18" charset="0"/>
              </a:rPr>
              <a:t> 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4800" y="1052736"/>
            <a:ext cx="8686800" cy="547260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b="1" dirty="0" smtClean="0">
                <a:solidFill>
                  <a:srgbClr val="444444"/>
                </a:solidFill>
                <a:latin typeface="Arial"/>
              </a:rPr>
              <a:t>Ласка </a:t>
            </a:r>
            <a:r>
              <a:rPr lang="ru-RU" sz="1800" dirty="0">
                <a:solidFill>
                  <a:srgbClr val="303030"/>
                </a:solidFill>
                <a:latin typeface="Arial"/>
              </a:rPr>
              <a:t> (лат. </a:t>
            </a:r>
            <a:r>
              <a:rPr lang="ru-RU" sz="1800" dirty="0" err="1">
                <a:solidFill>
                  <a:srgbClr val="303030"/>
                </a:solidFill>
                <a:latin typeface="Arial"/>
              </a:rPr>
              <a:t>Mustela</a:t>
            </a:r>
            <a:r>
              <a:rPr lang="ru-RU" sz="1800" dirty="0">
                <a:solidFill>
                  <a:srgbClr val="303030"/>
                </a:solidFill>
                <a:latin typeface="Arial"/>
              </a:rPr>
              <a:t> </a:t>
            </a:r>
            <a:r>
              <a:rPr lang="ru-RU" sz="1800" dirty="0" err="1">
                <a:solidFill>
                  <a:srgbClr val="303030"/>
                </a:solidFill>
                <a:latin typeface="Arial"/>
              </a:rPr>
              <a:t>nivalis</a:t>
            </a:r>
            <a:r>
              <a:rPr lang="ru-RU" sz="1800" dirty="0">
                <a:solidFill>
                  <a:srgbClr val="303030"/>
                </a:solidFill>
                <a:latin typeface="Arial"/>
              </a:rPr>
              <a:t>) — вид животных семейства Куньи, рода Хорьки. Обитает на всей территории области в различных природно-ландшафтных комплексах, чаще в полях, на опушках, в редколесьях, зарослях кустарника.</a:t>
            </a:r>
          </a:p>
          <a:p>
            <a:pPr marL="0" indent="0">
              <a:buNone/>
            </a:pP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2060848"/>
            <a:ext cx="8352928" cy="44644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815644030"/>
      </p:ext>
    </p:extLst>
  </p:cSld>
  <p:clrMapOvr>
    <a:masterClrMapping/>
  </p:clrMapOvr>
  <p:transition>
    <p:wheel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116632"/>
            <a:ext cx="8686800" cy="936104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rgbClr val="444444"/>
                </a:solidFill>
                <a:effectLst/>
                <a:latin typeface="Times New Roman" pitchFamily="18" charset="0"/>
                <a:cs typeface="Times New Roman" pitchFamily="18" charset="0"/>
              </a:rPr>
              <a:t>Сайгак</a:t>
            </a:r>
            <a:br>
              <a:rPr lang="ru-RU" b="1" dirty="0">
                <a:solidFill>
                  <a:srgbClr val="444444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solidFill>
                  <a:srgbClr val="303030"/>
                </a:solidFill>
                <a:effectLst/>
                <a:latin typeface="Arial"/>
              </a:rPr>
              <a:t> 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4800" y="1071154"/>
            <a:ext cx="8686800" cy="559820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b="1" dirty="0" smtClean="0">
                <a:solidFill>
                  <a:srgbClr val="444444"/>
                </a:solidFill>
                <a:latin typeface="Times New Roman" pitchFamily="18" charset="0"/>
                <a:cs typeface="Times New Roman" pitchFamily="18" charset="0"/>
              </a:rPr>
              <a:t>Сайгак</a:t>
            </a:r>
            <a:r>
              <a:rPr lang="ru-RU" sz="1800" dirty="0">
                <a:solidFill>
                  <a:srgbClr val="303030"/>
                </a:solidFill>
                <a:latin typeface="Times New Roman" pitchFamily="18" charset="0"/>
                <a:cs typeface="Times New Roman" pitchFamily="18" charset="0"/>
              </a:rPr>
              <a:t> (лат. </a:t>
            </a:r>
            <a:r>
              <a:rPr lang="ru-RU" sz="1800" dirty="0" err="1">
                <a:solidFill>
                  <a:srgbClr val="303030"/>
                </a:solidFill>
                <a:latin typeface="Times New Roman" pitchFamily="18" charset="0"/>
                <a:cs typeface="Times New Roman" pitchFamily="18" charset="0"/>
              </a:rPr>
              <a:t>Saiga</a:t>
            </a:r>
            <a:r>
              <a:rPr lang="ru-RU" sz="1800" dirty="0">
                <a:solidFill>
                  <a:srgbClr val="30303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solidFill>
                  <a:srgbClr val="303030"/>
                </a:solidFill>
                <a:latin typeface="Times New Roman" pitchFamily="18" charset="0"/>
                <a:cs typeface="Times New Roman" pitchFamily="18" charset="0"/>
              </a:rPr>
              <a:t>tatarica</a:t>
            </a:r>
            <a:r>
              <a:rPr lang="ru-RU" sz="1800" dirty="0">
                <a:solidFill>
                  <a:srgbClr val="303030"/>
                </a:solidFill>
                <a:latin typeface="Times New Roman" pitchFamily="18" charset="0"/>
                <a:cs typeface="Times New Roman" pitchFamily="18" charset="0"/>
              </a:rPr>
              <a:t>) — вид животных из отряда Парнокопытные, семейства Полорогие, рода Сайги. Обитает в степях и полупустынях Средней и Центральной Азии, может мигрировать на большие расстояния и иногда заходит на юго-восток Ростовской области в Орловский, </a:t>
            </a:r>
            <a:r>
              <a:rPr lang="ru-RU" sz="1800" dirty="0" err="1">
                <a:solidFill>
                  <a:srgbClr val="303030"/>
                </a:solidFill>
                <a:latin typeface="Times New Roman" pitchFamily="18" charset="0"/>
                <a:cs typeface="Times New Roman" pitchFamily="18" charset="0"/>
              </a:rPr>
              <a:t>Ремонтненский</a:t>
            </a:r>
            <a:r>
              <a:rPr lang="ru-RU" sz="1800" dirty="0">
                <a:solidFill>
                  <a:srgbClr val="303030"/>
                </a:solidFill>
                <a:latin typeface="Times New Roman" pitchFamily="18" charset="0"/>
                <a:cs typeface="Times New Roman" pitchFamily="18" charset="0"/>
              </a:rPr>
              <a:t> и Пролетарский районы. Также сайгаки разводятся в питомнике при заповеднике «Ростовский». Вид занесён в Красную книгу Ростовской области со статусом – «Сокращающиеся в численности</a:t>
            </a:r>
            <a:r>
              <a:rPr lang="ru-RU" sz="1800" dirty="0" smtClean="0">
                <a:solidFill>
                  <a:srgbClr val="303030"/>
                </a:solidFill>
                <a:latin typeface="Times New Roman" pitchFamily="18" charset="0"/>
                <a:cs typeface="Times New Roman" pitchFamily="18" charset="0"/>
              </a:rPr>
              <a:t>».</a:t>
            </a:r>
            <a:r>
              <a:rPr lang="ru-RU" sz="1800" dirty="0">
                <a:solidFill>
                  <a:srgbClr val="303030"/>
                </a:solidFill>
                <a:latin typeface="Times New Roman" pitchFamily="18" charset="0"/>
                <a:cs typeface="Times New Roman" pitchFamily="18" charset="0"/>
              </a:rPr>
              <a:t> Единственный сохранившийся член своего рода. Международным союзом охраны природы отнесён к видам, находящимся на грани исчезновения.</a:t>
            </a:r>
          </a:p>
          <a:p>
            <a:pPr marL="0" indent="0">
              <a:buNone/>
            </a:pP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91680" y="3284984"/>
            <a:ext cx="5616624" cy="33843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157823199"/>
      </p:ext>
    </p:extLst>
  </p:cSld>
  <p:clrMapOvr>
    <a:masterClrMapping/>
  </p:clrMapOvr>
  <p:transition>
    <p:wheel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116632"/>
            <a:ext cx="8686800" cy="936104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solidFill>
                  <a:srgbClr val="444444"/>
                </a:solidFill>
                <a:effectLst/>
                <a:latin typeface="Times New Roman" pitchFamily="18" charset="0"/>
                <a:cs typeface="Times New Roman" pitchFamily="18" charset="0"/>
              </a:rPr>
              <a:t>Кабан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4800" y="1052736"/>
            <a:ext cx="8686800" cy="547260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b="1" dirty="0" smtClean="0">
                <a:solidFill>
                  <a:srgbClr val="444444"/>
                </a:solidFill>
                <a:latin typeface="Times New Roman" pitchFamily="18" charset="0"/>
                <a:cs typeface="Times New Roman" pitchFamily="18" charset="0"/>
              </a:rPr>
              <a:t>Кабан</a:t>
            </a:r>
            <a:r>
              <a:rPr lang="ru-RU" sz="1800" dirty="0">
                <a:solidFill>
                  <a:srgbClr val="303030"/>
                </a:solidFill>
                <a:latin typeface="Times New Roman" pitchFamily="18" charset="0"/>
                <a:cs typeface="Times New Roman" pitchFamily="18" charset="0"/>
              </a:rPr>
              <a:t> (лат. </a:t>
            </a:r>
            <a:r>
              <a:rPr lang="ru-RU" sz="1800" dirty="0" err="1">
                <a:solidFill>
                  <a:srgbClr val="303030"/>
                </a:solidFill>
                <a:latin typeface="Times New Roman" pitchFamily="18" charset="0"/>
                <a:cs typeface="Times New Roman" pitchFamily="18" charset="0"/>
              </a:rPr>
              <a:t>Sus</a:t>
            </a:r>
            <a:r>
              <a:rPr lang="ru-RU" sz="1800" dirty="0">
                <a:solidFill>
                  <a:srgbClr val="30303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solidFill>
                  <a:srgbClr val="303030"/>
                </a:solidFill>
                <a:latin typeface="Times New Roman" pitchFamily="18" charset="0"/>
                <a:cs typeface="Times New Roman" pitchFamily="18" charset="0"/>
              </a:rPr>
              <a:t>scrofa</a:t>
            </a:r>
            <a:r>
              <a:rPr lang="ru-RU" sz="1800" dirty="0">
                <a:solidFill>
                  <a:srgbClr val="303030"/>
                </a:solidFill>
                <a:latin typeface="Times New Roman" pitchFamily="18" charset="0"/>
                <a:cs typeface="Times New Roman" pitchFamily="18" charset="0"/>
              </a:rPr>
              <a:t>) — всеядное млекопитающее из отряда Парнокопытные, семейства Свиньи, рода Кабаны. Наиболее предпочтительной средой обитания для дикой свиньи в Ростовской области являются влажные, заболоченные лесные участки</a:t>
            </a:r>
            <a:r>
              <a:rPr lang="ru-RU" sz="1800" dirty="0" smtClean="0">
                <a:solidFill>
                  <a:srgbClr val="30303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1800" dirty="0">
                <a:solidFill>
                  <a:srgbClr val="303030"/>
                </a:solidFill>
                <a:latin typeface="Times New Roman" pitchFamily="18" charset="0"/>
                <a:cs typeface="Times New Roman" pitchFamily="18" charset="0"/>
              </a:rPr>
              <a:t> Кабан осторожен, но не труслив, может быть смертельно опасен для человека из-за быстроты движений, силы и крупных клыков, которыми кабан наносит рваные раны.</a:t>
            </a:r>
          </a:p>
          <a:p>
            <a:pPr marL="0" indent="0">
              <a:buNone/>
            </a:pP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564904"/>
            <a:ext cx="6647892" cy="38164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929514978"/>
      </p:ext>
    </p:extLst>
  </p:cSld>
  <p:clrMapOvr>
    <a:masterClrMapping/>
  </p:clrMapOvr>
  <p:transition>
    <p:wheel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116632"/>
            <a:ext cx="8686800" cy="93610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dirty="0">
                <a:solidFill>
                  <a:srgbClr val="444444"/>
                </a:solidFill>
                <a:effectLst/>
                <a:latin typeface="Times New Roman" pitchFamily="18" charset="0"/>
                <a:cs typeface="Times New Roman" pitchFamily="18" charset="0"/>
              </a:rPr>
              <a:t>Лошадь домашняя одичавшая</a:t>
            </a:r>
            <a:br>
              <a:rPr lang="ru-RU" sz="3200" b="1" dirty="0">
                <a:solidFill>
                  <a:srgbClr val="444444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3200" dirty="0">
                <a:solidFill>
                  <a:srgbClr val="303030"/>
                </a:solidFill>
                <a:effectLst/>
                <a:latin typeface="Times New Roman" pitchFamily="18" charset="0"/>
                <a:cs typeface="Times New Roman" pitchFamily="18" charset="0"/>
              </a:rPr>
              <a:t> 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052736"/>
            <a:ext cx="8686800" cy="561662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b="1" dirty="0">
                <a:solidFill>
                  <a:srgbClr val="444444"/>
                </a:solidFill>
                <a:latin typeface="Times New Roman" pitchFamily="18" charset="0"/>
                <a:cs typeface="Times New Roman" pitchFamily="18" charset="0"/>
              </a:rPr>
              <a:t>Лошадь домашняя </a:t>
            </a:r>
            <a:r>
              <a:rPr lang="ru-RU" sz="1800" b="1" dirty="0" smtClean="0">
                <a:solidFill>
                  <a:srgbClr val="444444"/>
                </a:solidFill>
                <a:latin typeface="Times New Roman" pitchFamily="18" charset="0"/>
                <a:cs typeface="Times New Roman" pitchFamily="18" charset="0"/>
              </a:rPr>
              <a:t>одичавшая </a:t>
            </a:r>
            <a:r>
              <a:rPr lang="ru-RU" sz="1800" dirty="0" smtClean="0">
                <a:solidFill>
                  <a:srgbClr val="303030"/>
                </a:solidFill>
                <a:latin typeface="Times New Roman" pitchFamily="18" charset="0"/>
                <a:cs typeface="Times New Roman" pitchFamily="18" charset="0"/>
              </a:rPr>
              <a:t>(лат</a:t>
            </a:r>
            <a:r>
              <a:rPr lang="ru-RU" sz="1800" dirty="0">
                <a:solidFill>
                  <a:srgbClr val="30303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800" dirty="0" err="1">
                <a:solidFill>
                  <a:srgbClr val="303030"/>
                </a:solidFill>
                <a:latin typeface="Times New Roman" pitchFamily="18" charset="0"/>
                <a:cs typeface="Times New Roman" pitchFamily="18" charset="0"/>
              </a:rPr>
              <a:t>Equus</a:t>
            </a:r>
            <a:r>
              <a:rPr lang="ru-RU" sz="1800" dirty="0">
                <a:solidFill>
                  <a:srgbClr val="30303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solidFill>
                  <a:srgbClr val="303030"/>
                </a:solidFill>
                <a:latin typeface="Times New Roman" pitchFamily="18" charset="0"/>
                <a:cs typeface="Times New Roman" pitchFamily="18" charset="0"/>
              </a:rPr>
              <a:t>ferus</a:t>
            </a:r>
            <a:r>
              <a:rPr lang="ru-RU" sz="1800" dirty="0">
                <a:solidFill>
                  <a:srgbClr val="30303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solidFill>
                  <a:srgbClr val="303030"/>
                </a:solidFill>
                <a:latin typeface="Times New Roman" pitchFamily="18" charset="0"/>
                <a:cs typeface="Times New Roman" pitchFamily="18" charset="0"/>
              </a:rPr>
              <a:t>caballus</a:t>
            </a:r>
            <a:r>
              <a:rPr lang="ru-RU" sz="1800" dirty="0">
                <a:solidFill>
                  <a:srgbClr val="303030"/>
                </a:solidFill>
                <a:latin typeface="Times New Roman" pitchFamily="18" charset="0"/>
                <a:cs typeface="Times New Roman" pitchFamily="18" charset="0"/>
              </a:rPr>
              <a:t>) — крупное непарнокопытное млекопитающее семейства Лошадиные, рода Лошади. Табун одичавших лошадей обитает в государственном природном биосферном заповеднике «Ростовский».</a:t>
            </a:r>
          </a:p>
          <a:p>
            <a:pPr marL="0" indent="0">
              <a:buNone/>
            </a:pPr>
            <a:r>
              <a:rPr lang="ru-RU" sz="1800" dirty="0">
                <a:solidFill>
                  <a:srgbClr val="303030"/>
                </a:solidFill>
                <a:latin typeface="Arial"/>
              </a:rPr>
              <a:t> 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9592" y="2132856"/>
            <a:ext cx="7056784" cy="45300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77492978"/>
      </p:ext>
    </p:extLst>
  </p:cSld>
  <p:clrMapOvr>
    <a:masterClrMapping/>
  </p:clrMapOvr>
  <p:transition>
    <p:wheel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116632"/>
            <a:ext cx="8686800" cy="936104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solidFill>
                  <a:srgbClr val="444444"/>
                </a:solidFill>
                <a:effectLst/>
                <a:latin typeface="Times New Roman" pitchFamily="18" charset="0"/>
                <a:cs typeface="Times New Roman" pitchFamily="18" charset="0"/>
              </a:rPr>
              <a:t>Ёж обыкновенный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4800" y="1052736"/>
            <a:ext cx="8686800" cy="561662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b="1" dirty="0">
                <a:solidFill>
                  <a:srgbClr val="444444"/>
                </a:solidFill>
                <a:latin typeface="Times New Roman" pitchFamily="18" charset="0"/>
                <a:cs typeface="Times New Roman" pitchFamily="18" charset="0"/>
              </a:rPr>
              <a:t>Ёж </a:t>
            </a:r>
            <a:r>
              <a:rPr lang="ru-RU" sz="1800" b="1" dirty="0" smtClean="0">
                <a:solidFill>
                  <a:srgbClr val="444444"/>
                </a:solidFill>
                <a:latin typeface="Times New Roman" pitchFamily="18" charset="0"/>
                <a:cs typeface="Times New Roman" pitchFamily="18" charset="0"/>
              </a:rPr>
              <a:t>обыкновенный </a:t>
            </a:r>
            <a:r>
              <a:rPr lang="ru-RU" sz="1800" dirty="0">
                <a:solidFill>
                  <a:srgbClr val="303030"/>
                </a:solidFill>
                <a:latin typeface="Times New Roman" pitchFamily="18" charset="0"/>
                <a:cs typeface="Times New Roman" pitchFamily="18" charset="0"/>
              </a:rPr>
              <a:t> (лат. </a:t>
            </a:r>
            <a:r>
              <a:rPr lang="ru-RU" sz="1800" dirty="0" err="1">
                <a:solidFill>
                  <a:srgbClr val="303030"/>
                </a:solidFill>
                <a:latin typeface="Times New Roman" pitchFamily="18" charset="0"/>
                <a:cs typeface="Times New Roman" pitchFamily="18" charset="0"/>
              </a:rPr>
              <a:t>Erinaceus</a:t>
            </a:r>
            <a:r>
              <a:rPr lang="ru-RU" sz="1800" dirty="0">
                <a:solidFill>
                  <a:srgbClr val="30303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solidFill>
                  <a:srgbClr val="303030"/>
                </a:solidFill>
                <a:latin typeface="Times New Roman" pitchFamily="18" charset="0"/>
                <a:cs typeface="Times New Roman" pitchFamily="18" charset="0"/>
              </a:rPr>
              <a:t>europaeus</a:t>
            </a:r>
            <a:r>
              <a:rPr lang="ru-RU" sz="1800" dirty="0">
                <a:solidFill>
                  <a:srgbClr val="303030"/>
                </a:solidFill>
                <a:latin typeface="Times New Roman" pitchFamily="18" charset="0"/>
                <a:cs typeface="Times New Roman" pitchFamily="18" charset="0"/>
              </a:rPr>
              <a:t>) — млекопитающее семейства Ежовые, рода Евразийские ежи. Обитает в различных природно-ландшафтных комплексах, чаще в разрежённых лиственных и смешанных лесах, перелесках, в редколесьях, зарослях кустарника, на опушках. </a:t>
            </a:r>
            <a:r>
              <a:rPr lang="ru-RU" sz="1800" dirty="0">
                <a:solidFill>
                  <a:srgbClr val="404040"/>
                </a:solidFill>
                <a:latin typeface="Times New Roman" pitchFamily="18" charset="0"/>
                <a:cs typeface="Times New Roman" pitchFamily="18" charset="0"/>
              </a:rPr>
              <a:t>Обыкновенный ёж питается не только насекомыми но и ягодами, фруктами, птичьими яйцами, пресмыкающимися, земноводными и мелкими млекопитающими.</a:t>
            </a:r>
            <a:endParaRPr lang="ru-RU" sz="1800" dirty="0">
              <a:solidFill>
                <a:srgbClr val="30303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708920"/>
            <a:ext cx="6815064" cy="39411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193587588"/>
      </p:ext>
    </p:extLst>
  </p:cSld>
  <p:clrMapOvr>
    <a:masterClrMapping/>
  </p:clrMapOvr>
  <p:transition>
    <p:wheel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116632"/>
            <a:ext cx="8686800" cy="936104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solidFill>
                  <a:srgbClr val="444444"/>
                </a:solidFill>
                <a:effectLst/>
                <a:latin typeface="Times New Roman" pitchFamily="18" charset="0"/>
                <a:cs typeface="Times New Roman" pitchFamily="18" charset="0"/>
              </a:rPr>
              <a:t>Крот обыкновенный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4800" y="1052736"/>
            <a:ext cx="8686800" cy="5616624"/>
          </a:xfrm>
        </p:spPr>
        <p:txBody>
          <a:bodyPr>
            <a:normAutofit/>
          </a:bodyPr>
          <a:lstStyle/>
          <a:p>
            <a:pPr marL="0" lvl="0" indent="0">
              <a:buClr>
                <a:srgbClr val="F0A22E"/>
              </a:buClr>
              <a:buNone/>
            </a:pPr>
            <a:r>
              <a:rPr lang="ru-RU" sz="1800" b="1" dirty="0">
                <a:solidFill>
                  <a:srgbClr val="444444"/>
                </a:solidFill>
                <a:latin typeface="Times New Roman" pitchFamily="18" charset="0"/>
                <a:cs typeface="Times New Roman" pitchFamily="18" charset="0"/>
              </a:rPr>
              <a:t>Крот </a:t>
            </a:r>
            <a:r>
              <a:rPr lang="ru-RU" sz="1800" b="1" dirty="0" smtClean="0">
                <a:solidFill>
                  <a:srgbClr val="444444"/>
                </a:solidFill>
                <a:latin typeface="Times New Roman" pitchFamily="18" charset="0"/>
                <a:cs typeface="Times New Roman" pitchFamily="18" charset="0"/>
              </a:rPr>
              <a:t>обыкновенный</a:t>
            </a:r>
            <a:r>
              <a:rPr lang="ru-RU" sz="1800" dirty="0" smtClean="0">
                <a:solidFill>
                  <a:srgbClr val="303030"/>
                </a:solidFill>
                <a:latin typeface="Times New Roman" pitchFamily="18" charset="0"/>
                <a:cs typeface="Times New Roman" pitchFamily="18" charset="0"/>
              </a:rPr>
              <a:t>(лат</a:t>
            </a:r>
            <a:r>
              <a:rPr lang="ru-RU" sz="1800" dirty="0">
                <a:solidFill>
                  <a:srgbClr val="30303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800" dirty="0" err="1">
                <a:solidFill>
                  <a:srgbClr val="303030"/>
                </a:solidFill>
                <a:latin typeface="Times New Roman" pitchFamily="18" charset="0"/>
                <a:cs typeface="Times New Roman" pitchFamily="18" charset="0"/>
              </a:rPr>
              <a:t>Talpa</a:t>
            </a:r>
            <a:r>
              <a:rPr lang="ru-RU" sz="1800" dirty="0">
                <a:solidFill>
                  <a:srgbClr val="30303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solidFill>
                  <a:srgbClr val="303030"/>
                </a:solidFill>
                <a:latin typeface="Times New Roman" pitchFamily="18" charset="0"/>
                <a:cs typeface="Times New Roman" pitchFamily="18" charset="0"/>
              </a:rPr>
              <a:t>europaea</a:t>
            </a:r>
            <a:r>
              <a:rPr lang="ru-RU" sz="1800" dirty="0">
                <a:solidFill>
                  <a:srgbClr val="303030"/>
                </a:solidFill>
                <a:latin typeface="Times New Roman" pitchFamily="18" charset="0"/>
                <a:cs typeface="Times New Roman" pitchFamily="18" charset="0"/>
              </a:rPr>
              <a:t>) — представитель семейства Кротовые, рода Обыкновенные кроты. Предпочитает разрежённые лиственные леса, перелески, колки, опушки с густым разнотравьем, луга, поля, сады, огороды и другие биотопы с умеренно влажными рыхлыми почвами</a:t>
            </a:r>
            <a:r>
              <a:rPr lang="ru-RU" sz="1800" dirty="0" smtClean="0">
                <a:solidFill>
                  <a:srgbClr val="30303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1800" dirty="0">
                <a:solidFill>
                  <a:srgbClr val="333333"/>
                </a:solidFill>
                <a:latin typeface="Arial"/>
              </a:rPr>
              <a:t> </a:t>
            </a:r>
            <a:r>
              <a:rPr lang="ru-RU" sz="1800" dirty="0" smtClean="0">
                <a:solidFill>
                  <a:srgbClr val="404040"/>
                </a:solidFill>
                <a:latin typeface="Times New Roman" pitchFamily="18" charset="0"/>
                <a:cs typeface="Times New Roman" pitchFamily="18" charset="0"/>
              </a:rPr>
              <a:t>Всю </a:t>
            </a:r>
            <a:r>
              <a:rPr lang="ru-RU" sz="1800" dirty="0">
                <a:solidFill>
                  <a:srgbClr val="404040"/>
                </a:solidFill>
                <a:latin typeface="Times New Roman" pitchFamily="18" charset="0"/>
                <a:cs typeface="Times New Roman" pitchFamily="18" charset="0"/>
              </a:rPr>
              <a:t>жизнь крот проводит в подземных ходах, на поверхности земли крот оказывается редко</a:t>
            </a:r>
            <a:r>
              <a:rPr lang="ru-RU" sz="1800" dirty="0" smtClean="0">
                <a:solidFill>
                  <a:srgbClr val="40404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1800" dirty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>
                <a:solidFill>
                  <a:srgbClr val="404040"/>
                </a:solidFill>
                <a:latin typeface="Times New Roman" pitchFamily="18" charset="0"/>
                <a:cs typeface="Times New Roman" pitchFamily="18" charset="0"/>
              </a:rPr>
              <a:t>Основу питания составляют дождевые черви, слизни, мокрицы, насекомые и их личинки, паукообразные, реже </a:t>
            </a:r>
            <a:r>
              <a:rPr lang="ru-RU" sz="1800" dirty="0" err="1">
                <a:solidFill>
                  <a:srgbClr val="404040"/>
                </a:solidFill>
                <a:latin typeface="Times New Roman" pitchFamily="18" charset="0"/>
                <a:cs typeface="Times New Roman" pitchFamily="18" charset="0"/>
              </a:rPr>
              <a:t>земноводные.</a:t>
            </a:r>
            <a:r>
              <a:rPr lang="ru-RU" sz="1800" dirty="0" err="1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Также</a:t>
            </a:r>
            <a:r>
              <a:rPr lang="ru-RU" sz="1800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на территории Ростовской области также обитает </a:t>
            </a:r>
            <a:r>
              <a:rPr lang="ru-RU" sz="1800" b="1" dirty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Крот </a:t>
            </a:r>
            <a:r>
              <a:rPr lang="ru-RU" sz="1800" b="1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кавказский.</a:t>
            </a:r>
            <a:endParaRPr lang="ru-RU" sz="1800" dirty="0">
              <a:solidFill>
                <a:srgbClr val="30303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sz="1800" dirty="0">
              <a:solidFill>
                <a:srgbClr val="33333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49854" y="3140968"/>
            <a:ext cx="5086872" cy="35091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811482423"/>
      </p:ext>
    </p:extLst>
  </p:cSld>
  <p:clrMapOvr>
    <a:masterClrMapping/>
  </p:clrMapOvr>
  <p:transition>
    <p:wheel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0770"/>
            <a:ext cx="8686800" cy="864096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rgbClr val="444444"/>
                </a:solidFill>
                <a:effectLst/>
                <a:latin typeface="Times New Roman" pitchFamily="18" charset="0"/>
                <a:cs typeface="Times New Roman" pitchFamily="18" charset="0"/>
              </a:rPr>
              <a:t>Выхухоль русская</a:t>
            </a:r>
            <a:r>
              <a:rPr lang="ru-RU" sz="3200" b="1" dirty="0">
                <a:solidFill>
                  <a:srgbClr val="444444"/>
                </a:solidFill>
                <a:effectLst/>
                <a:latin typeface="Arial"/>
              </a:rPr>
              <a:t/>
            </a:r>
            <a:br>
              <a:rPr lang="ru-RU" sz="3200" b="1" dirty="0">
                <a:solidFill>
                  <a:srgbClr val="444444"/>
                </a:solidFill>
                <a:effectLst/>
                <a:latin typeface="Arial"/>
              </a:rPr>
            </a:br>
            <a:r>
              <a:rPr lang="ru-RU" sz="3200" dirty="0">
                <a:solidFill>
                  <a:srgbClr val="303030"/>
                </a:solidFill>
                <a:effectLst/>
                <a:latin typeface="Arial"/>
              </a:rPr>
              <a:t> 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4800" y="1052736"/>
            <a:ext cx="8686800" cy="561662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b="1" dirty="0">
                <a:solidFill>
                  <a:srgbClr val="444444"/>
                </a:solidFill>
                <a:latin typeface="Arial"/>
              </a:rPr>
              <a:t>Выхухоль </a:t>
            </a:r>
            <a:r>
              <a:rPr lang="ru-RU" sz="1800" b="1" dirty="0" smtClean="0">
                <a:solidFill>
                  <a:srgbClr val="444444"/>
                </a:solidFill>
                <a:latin typeface="Arial"/>
              </a:rPr>
              <a:t>русская </a:t>
            </a:r>
            <a:r>
              <a:rPr lang="ru-RU" sz="1800" dirty="0" smtClean="0">
                <a:solidFill>
                  <a:srgbClr val="303030"/>
                </a:solidFill>
                <a:latin typeface="Arial"/>
              </a:rPr>
              <a:t>(лат</a:t>
            </a:r>
            <a:r>
              <a:rPr lang="ru-RU" sz="1800" dirty="0">
                <a:solidFill>
                  <a:srgbClr val="303030"/>
                </a:solidFill>
                <a:latin typeface="Arial"/>
              </a:rPr>
              <a:t>. </a:t>
            </a:r>
            <a:r>
              <a:rPr lang="ru-RU" sz="1800" dirty="0" err="1">
                <a:solidFill>
                  <a:srgbClr val="303030"/>
                </a:solidFill>
                <a:latin typeface="Arial"/>
              </a:rPr>
              <a:t>Desmana</a:t>
            </a:r>
            <a:r>
              <a:rPr lang="ru-RU" sz="1800" dirty="0">
                <a:solidFill>
                  <a:srgbClr val="303030"/>
                </a:solidFill>
                <a:latin typeface="Arial"/>
              </a:rPr>
              <a:t> </a:t>
            </a:r>
            <a:r>
              <a:rPr lang="ru-RU" sz="1800" dirty="0" err="1">
                <a:solidFill>
                  <a:srgbClr val="303030"/>
                </a:solidFill>
                <a:latin typeface="Arial"/>
              </a:rPr>
              <a:t>moschata</a:t>
            </a:r>
            <a:r>
              <a:rPr lang="ru-RU" sz="1800" dirty="0">
                <a:solidFill>
                  <a:srgbClr val="303030"/>
                </a:solidFill>
                <a:latin typeface="Arial"/>
              </a:rPr>
              <a:t>) — вид животных рода Выхухоли, семейства Кротовые, отряда Насекомоядные. Обитает на пойменных водоёмах по высоким обрывистым берегам, заросшим водной растительностью. Вид занесён в Красную книгу Ростовской области со статусом – «Редкие»</a:t>
            </a:r>
          </a:p>
          <a:p>
            <a:pPr marL="0" indent="0">
              <a:buNone/>
            </a:pP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485777"/>
            <a:ext cx="7200800" cy="42484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160299698"/>
      </p:ext>
    </p:extLst>
  </p:cSld>
  <p:clrMapOvr>
    <a:masterClrMapping/>
  </p:clrMapOvr>
  <p:transition>
    <p:wheel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332656"/>
            <a:ext cx="8686800" cy="4968552"/>
          </a:xfrm>
        </p:spPr>
        <p:txBody>
          <a:bodyPr>
            <a:normAutofit fontScale="90000"/>
          </a:bodyPr>
          <a:lstStyle/>
          <a:p>
            <a:r>
              <a:rPr lang="ru-RU" sz="1800" b="1" dirty="0" smtClean="0">
                <a:solidFill>
                  <a:srgbClr val="444444"/>
                </a:solidFill>
                <a:effectLst/>
                <a:latin typeface="Times New Roman" pitchFamily="18" charset="0"/>
                <a:cs typeface="Times New Roman" pitchFamily="18" charset="0"/>
              </a:rPr>
              <a:t>				Волк</a:t>
            </a:r>
            <a:r>
              <a:rPr lang="ru-RU" sz="1800" b="1" dirty="0">
                <a:solidFill>
                  <a:srgbClr val="444444"/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dirty="0">
                <a:solidFill>
                  <a:srgbClr val="444444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1800" dirty="0">
                <a:solidFill>
                  <a:srgbClr val="303030"/>
                </a:solidFill>
                <a:effectLst/>
                <a:latin typeface="Times New Roman" pitchFamily="18" charset="0"/>
                <a:cs typeface="Times New Roman" pitchFamily="18" charset="0"/>
              </a:rPr>
              <a:t> (лат. </a:t>
            </a:r>
            <a:r>
              <a:rPr lang="ru-RU" sz="1800" dirty="0" err="1">
                <a:solidFill>
                  <a:srgbClr val="303030"/>
                </a:solidFill>
                <a:effectLst/>
                <a:latin typeface="Times New Roman" pitchFamily="18" charset="0"/>
                <a:cs typeface="Times New Roman" pitchFamily="18" charset="0"/>
              </a:rPr>
              <a:t>Canis</a:t>
            </a:r>
            <a:r>
              <a:rPr lang="ru-RU" sz="1800" dirty="0">
                <a:solidFill>
                  <a:srgbClr val="30303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solidFill>
                  <a:srgbClr val="303030"/>
                </a:solidFill>
                <a:effectLst/>
                <a:latin typeface="Times New Roman" pitchFamily="18" charset="0"/>
                <a:cs typeface="Times New Roman" pitchFamily="18" charset="0"/>
              </a:rPr>
              <a:t>lupus</a:t>
            </a:r>
            <a:r>
              <a:rPr lang="ru-RU" sz="1800" dirty="0">
                <a:solidFill>
                  <a:srgbClr val="303030"/>
                </a:solidFill>
                <a:effectLst/>
                <a:latin typeface="Times New Roman" pitchFamily="18" charset="0"/>
                <a:cs typeface="Times New Roman" pitchFamily="18" charset="0"/>
              </a:rPr>
              <a:t>) — млекопитающее рода Волки, семейства Псовые. Обитает в самых разнообразных ландшафтах, предпочитая открытые: лесостепи, степи, полупустыни, и по возможности избегая сплошных лесных </a:t>
            </a:r>
            <a:r>
              <a:rPr lang="ru-RU" sz="1800" dirty="0" smtClean="0">
                <a:solidFill>
                  <a:srgbClr val="303030"/>
                </a:solidFill>
                <a:effectLst/>
                <a:latin typeface="Times New Roman" pitchFamily="18" charset="0"/>
                <a:cs typeface="Times New Roman" pitchFamily="18" charset="0"/>
              </a:rPr>
              <a:t>массивов. Волк </a:t>
            </a:r>
            <a:r>
              <a:rPr lang="ru-RU" sz="1800" dirty="0">
                <a:solidFill>
                  <a:srgbClr val="303030"/>
                </a:solidFill>
                <a:effectLst/>
                <a:latin typeface="Times New Roman" pitchFamily="18" charset="0"/>
                <a:cs typeface="Times New Roman" pitchFamily="18" charset="0"/>
              </a:rPr>
              <a:t>живёт в глухих местах и бродит далеко вокруг своего местообитания. Весной и летом живёт одиночно или парами, осенью семьей, зимою стаями. Охотится за млекопитающими и птицами, ест падаль и даже растительную пищу (овощи, дыни, арбузы). Спаривание в декабре-феврале, беременность девяти </a:t>
            </a:r>
            <a:r>
              <a:rPr lang="ru-RU" sz="1800" dirty="0" smtClean="0">
                <a:solidFill>
                  <a:srgbClr val="303030"/>
                </a:solidFill>
                <a:effectLst/>
                <a:latin typeface="Times New Roman" pitchFamily="18" charset="0"/>
                <a:cs typeface="Times New Roman" pitchFamily="18" charset="0"/>
              </a:rPr>
              <a:t>								недельная</a:t>
            </a:r>
            <a:r>
              <a:rPr lang="ru-RU" sz="1800" dirty="0">
                <a:solidFill>
                  <a:srgbClr val="303030"/>
                </a:solidFill>
                <a:effectLst/>
                <a:latin typeface="Times New Roman" pitchFamily="18" charset="0"/>
                <a:cs typeface="Times New Roman" pitchFamily="18" charset="0"/>
              </a:rPr>
              <a:t>. Волчиха </a:t>
            </a:r>
            <a:r>
              <a:rPr lang="ru-RU" sz="1800" dirty="0" smtClean="0">
                <a:solidFill>
                  <a:srgbClr val="303030"/>
                </a:solidFill>
                <a:effectLst/>
                <a:latin typeface="Times New Roman" pitchFamily="18" charset="0"/>
                <a:cs typeface="Times New Roman" pitchFamily="18" charset="0"/>
              </a:rPr>
              <a:t>							приносит </a:t>
            </a:r>
            <a:r>
              <a:rPr lang="ru-RU" sz="1800" dirty="0">
                <a:solidFill>
                  <a:srgbClr val="303030"/>
                </a:solidFill>
                <a:effectLst/>
                <a:latin typeface="Times New Roman" pitchFamily="18" charset="0"/>
                <a:cs typeface="Times New Roman" pitchFamily="18" charset="0"/>
              </a:rPr>
              <a:t>4—6, редко </a:t>
            </a:r>
            <a:r>
              <a:rPr lang="ru-RU" sz="1800" dirty="0" smtClean="0">
                <a:solidFill>
                  <a:srgbClr val="303030"/>
                </a:solidFill>
                <a:effectLst/>
                <a:latin typeface="Times New Roman" pitchFamily="18" charset="0"/>
                <a:cs typeface="Times New Roman" pitchFamily="18" charset="0"/>
              </a:rPr>
              <a:t>							больше</a:t>
            </a:r>
            <a:r>
              <a:rPr lang="ru-RU" sz="1800" dirty="0">
                <a:solidFill>
                  <a:srgbClr val="303030"/>
                </a:solidFill>
                <a:effectLst/>
                <a:latin typeface="Times New Roman" pitchFamily="18" charset="0"/>
                <a:cs typeface="Times New Roman" pitchFamily="18" charset="0"/>
              </a:rPr>
              <a:t>, волчат, слепых в </a:t>
            </a:r>
            <a:r>
              <a:rPr lang="ru-RU" sz="1800" dirty="0" smtClean="0">
                <a:solidFill>
                  <a:srgbClr val="303030"/>
                </a:solidFill>
                <a:effectLst/>
                <a:latin typeface="Times New Roman" pitchFamily="18" charset="0"/>
                <a:cs typeface="Times New Roman" pitchFamily="18" charset="0"/>
              </a:rPr>
              <a:t>						течение </a:t>
            </a:r>
            <a:r>
              <a:rPr lang="ru-RU" sz="1800" dirty="0">
                <a:solidFill>
                  <a:srgbClr val="303030"/>
                </a:solidFill>
                <a:effectLst/>
                <a:latin typeface="Times New Roman" pitchFamily="18" charset="0"/>
                <a:cs typeface="Times New Roman" pitchFamily="18" charset="0"/>
              </a:rPr>
              <a:t>первых двух недель их </a:t>
            </a:r>
            <a:r>
              <a:rPr lang="ru-RU" sz="1800" dirty="0" smtClean="0">
                <a:solidFill>
                  <a:srgbClr val="303030"/>
                </a:solidFill>
                <a:effectLst/>
                <a:latin typeface="Times New Roman" pitchFamily="18" charset="0"/>
                <a:cs typeface="Times New Roman" pitchFamily="18" charset="0"/>
              </a:rPr>
              <a:t>						жизни</a:t>
            </a:r>
            <a:r>
              <a:rPr lang="ru-RU" sz="1800" dirty="0">
                <a:solidFill>
                  <a:srgbClr val="303030"/>
                </a:solidFill>
                <a:effectLst/>
                <a:latin typeface="Times New Roman" pitchFamily="18" charset="0"/>
                <a:cs typeface="Times New Roman" pitchFamily="18" charset="0"/>
              </a:rPr>
              <a:t>. Меньше всего волки </a:t>
            </a:r>
            <a:r>
              <a:rPr lang="ru-RU" sz="1800" dirty="0" smtClean="0">
                <a:solidFill>
                  <a:srgbClr val="303030"/>
                </a:solidFill>
                <a:effectLst/>
                <a:latin typeface="Times New Roman" pitchFamily="18" charset="0"/>
                <a:cs typeface="Times New Roman" pitchFamily="18" charset="0"/>
              </a:rPr>
              <a:t>						живут </a:t>
            </a:r>
            <a:r>
              <a:rPr lang="ru-RU" sz="1800" dirty="0">
                <a:solidFill>
                  <a:srgbClr val="303030"/>
                </a:solidFill>
                <a:effectLst/>
                <a:latin typeface="Times New Roman" pitchFamily="18" charset="0"/>
                <a:cs typeface="Times New Roman" pitchFamily="18" charset="0"/>
              </a:rPr>
              <a:t>в глухой, незаселённой </a:t>
            </a:r>
            <a:r>
              <a:rPr lang="ru-RU" sz="1800" dirty="0" smtClean="0">
                <a:solidFill>
                  <a:srgbClr val="303030"/>
                </a:solidFill>
                <a:effectLst/>
                <a:latin typeface="Times New Roman" pitchFamily="18" charset="0"/>
                <a:cs typeface="Times New Roman" pitchFamily="18" charset="0"/>
              </a:rPr>
              <a:t>						тайге</a:t>
            </a:r>
            <a:r>
              <a:rPr lang="ru-RU" sz="1800" dirty="0">
                <a:solidFill>
                  <a:srgbClr val="303030"/>
                </a:solidFill>
                <a:effectLst/>
                <a:latin typeface="Times New Roman" pitchFamily="18" charset="0"/>
                <a:cs typeface="Times New Roman" pitchFamily="18" charset="0"/>
              </a:rPr>
              <a:t>, где им мало пищи и трудно </a:t>
            </a:r>
            <a:r>
              <a:rPr lang="ru-RU" sz="1800" dirty="0" smtClean="0">
                <a:solidFill>
                  <a:srgbClr val="303030"/>
                </a:solidFill>
                <a:effectLst/>
                <a:latin typeface="Times New Roman" pitchFamily="18" charset="0"/>
                <a:cs typeface="Times New Roman" pitchFamily="18" charset="0"/>
              </a:rPr>
              <a:t>					охотиться </a:t>
            </a:r>
            <a:r>
              <a:rPr lang="ru-RU" sz="1800" dirty="0">
                <a:solidFill>
                  <a:srgbClr val="303030"/>
                </a:solidFill>
                <a:effectLst/>
                <a:latin typeface="Times New Roman" pitchFamily="18" charset="0"/>
                <a:cs typeface="Times New Roman" pitchFamily="18" charset="0"/>
              </a:rPr>
              <a:t>из-за глубокого </a:t>
            </a:r>
            <a:r>
              <a:rPr lang="ru-RU" sz="1800" dirty="0" smtClean="0">
                <a:solidFill>
                  <a:srgbClr val="303030"/>
                </a:solidFill>
                <a:effectLst/>
                <a:latin typeface="Times New Roman" pitchFamily="18" charset="0"/>
                <a:cs typeface="Times New Roman" pitchFamily="18" charset="0"/>
              </a:rPr>
              <a:t>						рыхлого </a:t>
            </a:r>
            <a:r>
              <a:rPr lang="ru-RU" sz="1800" dirty="0">
                <a:solidFill>
                  <a:srgbClr val="303030"/>
                </a:solidFill>
                <a:effectLst/>
                <a:latin typeface="Times New Roman" pitchFamily="18" charset="0"/>
                <a:cs typeface="Times New Roman" pitchFamily="18" charset="0"/>
              </a:rPr>
              <a:t>снега. В тундре </a:t>
            </a:r>
            <a:r>
              <a:rPr lang="ru-RU" sz="1800" dirty="0" smtClean="0">
                <a:solidFill>
                  <a:srgbClr val="303030"/>
                </a:solidFill>
                <a:effectLst/>
                <a:latin typeface="Times New Roman" pitchFamily="18" charset="0"/>
                <a:cs typeface="Times New Roman" pitchFamily="18" charset="0"/>
              </a:rPr>
              <a:t>						держится </a:t>
            </a:r>
            <a:r>
              <a:rPr lang="ru-RU" sz="1800" dirty="0">
                <a:solidFill>
                  <a:srgbClr val="303030"/>
                </a:solidFill>
                <a:effectLst/>
                <a:latin typeface="Times New Roman" pitchFamily="18" charset="0"/>
                <a:cs typeface="Times New Roman" pitchFamily="18" charset="0"/>
              </a:rPr>
              <a:t>оленьих </a:t>
            </a:r>
            <a:r>
              <a:rPr lang="ru-RU" sz="1800" dirty="0" err="1">
                <a:solidFill>
                  <a:srgbClr val="303030"/>
                </a:solidFill>
                <a:effectLst/>
                <a:latin typeface="Times New Roman" pitchFamily="18" charset="0"/>
                <a:cs typeface="Times New Roman" pitchFamily="18" charset="0"/>
              </a:rPr>
              <a:t>кормовищ</a:t>
            </a:r>
            <a:r>
              <a:rPr lang="ru-RU" sz="1800" dirty="0" smtClean="0">
                <a:solidFill>
                  <a:srgbClr val="303030"/>
                </a:solidFill>
                <a:effectLst/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1800" dirty="0">
                <a:solidFill>
                  <a:srgbClr val="303030"/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>
                <a:solidFill>
                  <a:srgbClr val="30303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4800" y="6597352"/>
            <a:ext cx="8686800" cy="156145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36912"/>
            <a:ext cx="4608512" cy="38164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138145478"/>
      </p:ext>
    </p:extLst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116632"/>
            <a:ext cx="8686800" cy="936104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solidFill>
                  <a:srgbClr val="444444"/>
                </a:solidFill>
                <a:effectLst/>
                <a:latin typeface="Times New Roman" pitchFamily="18" charset="0"/>
                <a:cs typeface="Times New Roman" pitchFamily="18" charset="0"/>
              </a:rPr>
              <a:t>Заяц-русак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4800" y="1097280"/>
            <a:ext cx="8686800" cy="557208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b="1" dirty="0" smtClean="0">
                <a:solidFill>
                  <a:srgbClr val="444444"/>
                </a:solidFill>
                <a:latin typeface="Times New Roman" pitchFamily="18" charset="0"/>
                <a:cs typeface="Times New Roman" pitchFamily="18" charset="0"/>
              </a:rPr>
              <a:t>Заяц-русак </a:t>
            </a:r>
            <a:r>
              <a:rPr lang="ru-RU" sz="1800" dirty="0" smtClean="0">
                <a:solidFill>
                  <a:srgbClr val="303030"/>
                </a:solidFill>
                <a:latin typeface="Times New Roman" pitchFamily="18" charset="0"/>
                <a:cs typeface="Times New Roman" pitchFamily="18" charset="0"/>
              </a:rPr>
              <a:t>(лат</a:t>
            </a:r>
            <a:r>
              <a:rPr lang="ru-RU" sz="1800" dirty="0">
                <a:solidFill>
                  <a:srgbClr val="30303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800" dirty="0" err="1">
                <a:solidFill>
                  <a:srgbClr val="303030"/>
                </a:solidFill>
                <a:latin typeface="Times New Roman" pitchFamily="18" charset="0"/>
                <a:cs typeface="Times New Roman" pitchFamily="18" charset="0"/>
              </a:rPr>
              <a:t>Lepus</a:t>
            </a:r>
            <a:r>
              <a:rPr lang="ru-RU" sz="1800" dirty="0">
                <a:solidFill>
                  <a:srgbClr val="30303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solidFill>
                  <a:srgbClr val="303030"/>
                </a:solidFill>
                <a:latin typeface="Times New Roman" pitchFamily="18" charset="0"/>
                <a:cs typeface="Times New Roman" pitchFamily="18" charset="0"/>
              </a:rPr>
              <a:t>europaeus</a:t>
            </a:r>
            <a:r>
              <a:rPr lang="ru-RU" sz="1800" dirty="0">
                <a:solidFill>
                  <a:srgbClr val="303030"/>
                </a:solidFill>
                <a:latin typeface="Times New Roman" pitchFamily="18" charset="0"/>
                <a:cs typeface="Times New Roman" pitchFamily="18" charset="0"/>
              </a:rPr>
              <a:t>) — млекопитающее семейства </a:t>
            </a:r>
            <a:r>
              <a:rPr lang="ru-RU" sz="1800" dirty="0" err="1">
                <a:solidFill>
                  <a:srgbClr val="303030"/>
                </a:solidFill>
                <a:latin typeface="Times New Roman" pitchFamily="18" charset="0"/>
                <a:cs typeface="Times New Roman" pitchFamily="18" charset="0"/>
              </a:rPr>
              <a:t>Зайцевые</a:t>
            </a:r>
            <a:r>
              <a:rPr lang="ru-RU" sz="1800" dirty="0">
                <a:solidFill>
                  <a:srgbClr val="303030"/>
                </a:solidFill>
                <a:latin typeface="Times New Roman" pitchFamily="18" charset="0"/>
                <a:cs typeface="Times New Roman" pitchFamily="18" charset="0"/>
              </a:rPr>
              <a:t>. Типичный обитатель степной и лесостепной природных зон, встречается на открытых пространствах лесной зоны: вырубки, гари, опушки, луга, поляны</a:t>
            </a:r>
            <a:r>
              <a:rPr lang="ru-RU" sz="1800" dirty="0" smtClean="0">
                <a:solidFill>
                  <a:srgbClr val="30303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1800" dirty="0">
                <a:solidFill>
                  <a:srgbClr val="404040"/>
                </a:solidFill>
                <a:latin typeface="Times New Roman" pitchFamily="18" charset="0"/>
                <a:cs typeface="Times New Roman" pitchFamily="18" charset="0"/>
              </a:rPr>
              <a:t> Летняя окраска серого цвета, бока - желто-рыжие, спина - буроватая, зимой шерсть по бокам белеет</a:t>
            </a:r>
            <a:r>
              <a:rPr lang="ru-RU" sz="1800" dirty="0" smtClean="0">
                <a:solidFill>
                  <a:srgbClr val="40404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1800" dirty="0">
                <a:solidFill>
                  <a:srgbClr val="404040"/>
                </a:solidFill>
                <a:latin typeface="Times New Roman" pitchFamily="18" charset="0"/>
                <a:cs typeface="Times New Roman" pitchFamily="18" charset="0"/>
              </a:rPr>
              <a:t> Линька у русаков проходит весной и осенью.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636912"/>
            <a:ext cx="6135016" cy="37971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812652529"/>
      </p:ext>
    </p:extLst>
  </p:cSld>
  <p:clrMapOvr>
    <a:masterClrMapping/>
  </p:clrMapOvr>
  <p:transition>
    <p:wheel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116632"/>
            <a:ext cx="8686800" cy="936104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solidFill>
                  <a:srgbClr val="444444"/>
                </a:solidFill>
                <a:effectLst/>
                <a:latin typeface="Times New Roman" pitchFamily="18" charset="0"/>
                <a:cs typeface="Times New Roman" pitchFamily="18" charset="0"/>
              </a:rPr>
              <a:t>Вечерница гигантская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4800" y="1071154"/>
            <a:ext cx="8686800" cy="538218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b="1" dirty="0" smtClean="0">
                <a:solidFill>
                  <a:srgbClr val="444444"/>
                </a:solidFill>
                <a:latin typeface="Arial"/>
              </a:rPr>
              <a:t>Вечерница гигантская </a:t>
            </a:r>
            <a:r>
              <a:rPr lang="ru-RU" sz="1800" dirty="0">
                <a:solidFill>
                  <a:srgbClr val="303030"/>
                </a:solidFill>
                <a:latin typeface="Arial"/>
              </a:rPr>
              <a:t> (лат. </a:t>
            </a:r>
            <a:r>
              <a:rPr lang="ru-RU" sz="1800" dirty="0" err="1">
                <a:solidFill>
                  <a:srgbClr val="303030"/>
                </a:solidFill>
                <a:latin typeface="Arial"/>
              </a:rPr>
              <a:t>Nyctalus</a:t>
            </a:r>
            <a:r>
              <a:rPr lang="ru-RU" sz="1800" dirty="0">
                <a:solidFill>
                  <a:srgbClr val="303030"/>
                </a:solidFill>
                <a:latin typeface="Arial"/>
              </a:rPr>
              <a:t> </a:t>
            </a:r>
            <a:r>
              <a:rPr lang="ru-RU" sz="1800" dirty="0" err="1">
                <a:solidFill>
                  <a:srgbClr val="303030"/>
                </a:solidFill>
                <a:latin typeface="Arial"/>
              </a:rPr>
              <a:t>lasiopterus</a:t>
            </a:r>
            <a:r>
              <a:rPr lang="ru-RU" sz="1800" dirty="0">
                <a:solidFill>
                  <a:srgbClr val="303030"/>
                </a:solidFill>
                <a:latin typeface="Arial"/>
              </a:rPr>
              <a:t>) — крупная летучая мышь из рода Вечерницы. Обитает в широколиственных и смешанных лесах, охотясь в сумерках над лесными опушками и поверхностями водоёмов на крупных насекомых. Вид занесён в Красную книгу Ростовской области со статусом – «Редкие».</a:t>
            </a:r>
          </a:p>
          <a:p>
            <a:pPr marL="0" indent="0">
              <a:buNone/>
            </a:pPr>
            <a:r>
              <a:rPr lang="ru-RU" sz="1800" dirty="0" smtClean="0">
                <a:solidFill>
                  <a:srgbClr val="333333"/>
                </a:solidFill>
                <a:latin typeface="Arial"/>
              </a:rPr>
              <a:t>					Кроме </a:t>
            </a:r>
            <a:r>
              <a:rPr lang="ru-RU" sz="1800" dirty="0">
                <a:solidFill>
                  <a:srgbClr val="333333"/>
                </a:solidFill>
                <a:latin typeface="Arial"/>
              </a:rPr>
              <a:t>гигантской вечерницы на </a:t>
            </a:r>
            <a:r>
              <a:rPr lang="ru-RU" sz="1800" dirty="0" smtClean="0">
                <a:solidFill>
                  <a:srgbClr val="333333"/>
                </a:solidFill>
                <a:latin typeface="Arial"/>
              </a:rPr>
              <a:t>						территории </a:t>
            </a:r>
            <a:r>
              <a:rPr lang="ru-RU" sz="1800" dirty="0">
                <a:solidFill>
                  <a:srgbClr val="333333"/>
                </a:solidFill>
                <a:latin typeface="Arial"/>
              </a:rPr>
              <a:t>Ростовской области </a:t>
            </a:r>
            <a:r>
              <a:rPr lang="ru-RU" sz="1800" dirty="0" smtClean="0">
                <a:solidFill>
                  <a:srgbClr val="333333"/>
                </a:solidFill>
                <a:latin typeface="Arial"/>
              </a:rPr>
              <a:t>						обитают</a:t>
            </a:r>
            <a:r>
              <a:rPr lang="ru-RU" sz="1800" dirty="0">
                <a:solidFill>
                  <a:srgbClr val="333333"/>
                </a:solidFill>
                <a:latin typeface="Arial"/>
              </a:rPr>
              <a:t> </a:t>
            </a:r>
            <a:r>
              <a:rPr lang="ru-RU" sz="1800" b="1" dirty="0">
                <a:solidFill>
                  <a:srgbClr val="333333"/>
                </a:solidFill>
                <a:latin typeface="Arial"/>
              </a:rPr>
              <a:t>Вечерница малая</a:t>
            </a:r>
            <a:r>
              <a:rPr lang="ru-RU" sz="1800" dirty="0">
                <a:solidFill>
                  <a:srgbClr val="333333"/>
                </a:solidFill>
                <a:latin typeface="Arial"/>
              </a:rPr>
              <a:t> (лат. </a:t>
            </a:r>
            <a:r>
              <a:rPr lang="ru-RU" sz="1800" dirty="0" smtClean="0">
                <a:solidFill>
                  <a:srgbClr val="333333"/>
                </a:solidFill>
                <a:latin typeface="Arial"/>
              </a:rPr>
              <a:t>						</a:t>
            </a:r>
            <a:r>
              <a:rPr lang="ru-RU" sz="1800" dirty="0" err="1" smtClean="0">
                <a:solidFill>
                  <a:srgbClr val="333333"/>
                </a:solidFill>
                <a:latin typeface="Arial"/>
              </a:rPr>
              <a:t>Nyctalus</a:t>
            </a:r>
            <a:r>
              <a:rPr lang="ru-RU" sz="1800" dirty="0" smtClean="0">
                <a:solidFill>
                  <a:srgbClr val="333333"/>
                </a:solidFill>
                <a:latin typeface="Arial"/>
              </a:rPr>
              <a:t> </a:t>
            </a:r>
            <a:r>
              <a:rPr lang="ru-RU" sz="1800" dirty="0" err="1">
                <a:solidFill>
                  <a:srgbClr val="333333"/>
                </a:solidFill>
                <a:latin typeface="Arial"/>
              </a:rPr>
              <a:t>leisleri</a:t>
            </a:r>
            <a:r>
              <a:rPr lang="ru-RU" sz="1800" dirty="0">
                <a:solidFill>
                  <a:srgbClr val="333333"/>
                </a:solidFill>
                <a:latin typeface="Arial"/>
              </a:rPr>
              <a:t>) и </a:t>
            </a:r>
            <a:r>
              <a:rPr lang="ru-RU" sz="1800" b="1" dirty="0">
                <a:solidFill>
                  <a:srgbClr val="333333"/>
                </a:solidFill>
                <a:latin typeface="Arial"/>
              </a:rPr>
              <a:t>Вечерница </a:t>
            </a:r>
            <a:r>
              <a:rPr lang="ru-RU" sz="1800" b="1" dirty="0" smtClean="0">
                <a:solidFill>
                  <a:srgbClr val="333333"/>
                </a:solidFill>
                <a:latin typeface="Arial"/>
              </a:rPr>
              <a:t>						рыжая</a:t>
            </a:r>
            <a:r>
              <a:rPr lang="ru-RU" sz="1800" dirty="0">
                <a:solidFill>
                  <a:srgbClr val="333333"/>
                </a:solidFill>
                <a:latin typeface="Arial"/>
              </a:rPr>
              <a:t> (лат. </a:t>
            </a:r>
            <a:r>
              <a:rPr lang="ru-RU" sz="1800" dirty="0" err="1">
                <a:solidFill>
                  <a:srgbClr val="333333"/>
                </a:solidFill>
                <a:latin typeface="Arial"/>
              </a:rPr>
              <a:t>Nyctalus</a:t>
            </a:r>
            <a:r>
              <a:rPr lang="ru-RU" sz="1800" dirty="0">
                <a:solidFill>
                  <a:srgbClr val="333333"/>
                </a:solidFill>
                <a:latin typeface="Arial"/>
              </a:rPr>
              <a:t> </a:t>
            </a:r>
            <a:r>
              <a:rPr lang="ru-RU" sz="1800" dirty="0" err="1">
                <a:solidFill>
                  <a:srgbClr val="333333"/>
                </a:solidFill>
                <a:latin typeface="Arial"/>
              </a:rPr>
              <a:t>noctula</a:t>
            </a:r>
            <a:r>
              <a:rPr lang="ru-RU" sz="1800" dirty="0">
                <a:solidFill>
                  <a:srgbClr val="333333"/>
                </a:solidFill>
                <a:latin typeface="Arial"/>
              </a:rPr>
              <a:t>). </a:t>
            </a:r>
            <a:r>
              <a:rPr lang="ru-RU" sz="1800" dirty="0" smtClean="0">
                <a:solidFill>
                  <a:srgbClr val="333333"/>
                </a:solidFill>
                <a:latin typeface="Arial"/>
              </a:rPr>
              <a:t>						Малая </a:t>
            </a:r>
            <a:r>
              <a:rPr lang="ru-RU" sz="1800" dirty="0">
                <a:solidFill>
                  <a:srgbClr val="333333"/>
                </a:solidFill>
                <a:latin typeface="Arial"/>
              </a:rPr>
              <a:t>вечерница внесена в </a:t>
            </a:r>
            <a:r>
              <a:rPr lang="ru-RU" sz="1800" dirty="0" smtClean="0">
                <a:solidFill>
                  <a:srgbClr val="333333"/>
                </a:solidFill>
                <a:latin typeface="Arial"/>
              </a:rPr>
              <a:t>						Красную </a:t>
            </a:r>
            <a:r>
              <a:rPr lang="ru-RU" sz="1800" dirty="0">
                <a:solidFill>
                  <a:srgbClr val="333333"/>
                </a:solidFill>
                <a:latin typeface="Arial"/>
              </a:rPr>
              <a:t>книгу Ростовской области </a:t>
            </a:r>
            <a:r>
              <a:rPr lang="ru-RU" sz="1800" dirty="0" smtClean="0">
                <a:solidFill>
                  <a:srgbClr val="333333"/>
                </a:solidFill>
                <a:latin typeface="Arial"/>
              </a:rPr>
              <a:t>					со статусом </a:t>
            </a:r>
            <a:r>
              <a:rPr lang="ru-RU" sz="1800" dirty="0">
                <a:solidFill>
                  <a:srgbClr val="333333"/>
                </a:solidFill>
                <a:latin typeface="Arial"/>
              </a:rPr>
              <a:t>– «Неопределенные по </a:t>
            </a:r>
            <a:r>
              <a:rPr lang="ru-RU" sz="1800" dirty="0" smtClean="0">
                <a:solidFill>
                  <a:srgbClr val="333333"/>
                </a:solidFill>
                <a:latin typeface="Arial"/>
              </a:rPr>
              <a:t>					статусу</a:t>
            </a:r>
            <a:r>
              <a:rPr lang="ru-RU" sz="1800" dirty="0">
                <a:solidFill>
                  <a:srgbClr val="333333"/>
                </a:solidFill>
                <a:latin typeface="Arial"/>
              </a:rPr>
              <a:t>».</a:t>
            </a:r>
          </a:p>
          <a:p>
            <a:pPr marL="0" indent="0">
              <a:buNone/>
            </a:pPr>
            <a:endParaRPr lang="ru-RU" sz="1800" dirty="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2564904"/>
            <a:ext cx="4248472" cy="40172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587655840"/>
      </p:ext>
    </p:extLst>
  </p:cSld>
  <p:clrMapOvr>
    <a:masterClrMapping/>
  </p:clrMapOvr>
  <p:transition>
    <p:wheel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116632"/>
            <a:ext cx="8686800" cy="936104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solidFill>
                  <a:srgbClr val="444444"/>
                </a:solidFill>
                <a:effectLst/>
                <a:latin typeface="Times New Roman" pitchFamily="18" charset="0"/>
                <a:cs typeface="Times New Roman" pitchFamily="18" charset="0"/>
              </a:rPr>
              <a:t>Ночница водяная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4800" y="1052736"/>
            <a:ext cx="8686800" cy="563544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b="1" dirty="0">
                <a:solidFill>
                  <a:srgbClr val="444444"/>
                </a:solidFill>
                <a:latin typeface="Arial"/>
              </a:rPr>
              <a:t>Ночница </a:t>
            </a:r>
            <a:r>
              <a:rPr lang="ru-RU" sz="1800" b="1" dirty="0" smtClean="0">
                <a:solidFill>
                  <a:srgbClr val="444444"/>
                </a:solidFill>
                <a:latin typeface="Arial"/>
              </a:rPr>
              <a:t>водяная </a:t>
            </a:r>
            <a:r>
              <a:rPr lang="ru-RU" sz="1800" dirty="0">
                <a:solidFill>
                  <a:srgbClr val="303030"/>
                </a:solidFill>
                <a:latin typeface="Arial"/>
              </a:rPr>
              <a:t> (лат. </a:t>
            </a:r>
            <a:r>
              <a:rPr lang="ru-RU" sz="1800" dirty="0" err="1">
                <a:solidFill>
                  <a:srgbClr val="303030"/>
                </a:solidFill>
                <a:latin typeface="Arial"/>
              </a:rPr>
              <a:t>Myotis</a:t>
            </a:r>
            <a:r>
              <a:rPr lang="ru-RU" sz="1800" dirty="0">
                <a:solidFill>
                  <a:srgbClr val="303030"/>
                </a:solidFill>
                <a:latin typeface="Arial"/>
              </a:rPr>
              <a:t> </a:t>
            </a:r>
            <a:r>
              <a:rPr lang="ru-RU" sz="1800" dirty="0" err="1">
                <a:solidFill>
                  <a:srgbClr val="303030"/>
                </a:solidFill>
                <a:latin typeface="Arial"/>
              </a:rPr>
              <a:t>daubentonii</a:t>
            </a:r>
            <a:r>
              <a:rPr lang="ru-RU" sz="1800" dirty="0">
                <a:solidFill>
                  <a:srgbClr val="303030"/>
                </a:solidFill>
                <a:latin typeface="Arial"/>
              </a:rPr>
              <a:t>) — вид животных семейства </a:t>
            </a:r>
            <a:r>
              <a:rPr lang="ru-RU" sz="1800" dirty="0" err="1">
                <a:solidFill>
                  <a:srgbClr val="303030"/>
                </a:solidFill>
                <a:latin typeface="Arial"/>
              </a:rPr>
              <a:t>Гладконосые</a:t>
            </a:r>
            <a:r>
              <a:rPr lang="ru-RU" sz="1800" dirty="0">
                <a:solidFill>
                  <a:srgbClr val="303030"/>
                </a:solidFill>
                <a:latin typeface="Arial"/>
              </a:rPr>
              <a:t> летучие мыши, рода Ночницы. Селится по речным поймам; в качестве убежищ использует дупла деревьев и постройки </a:t>
            </a:r>
            <a:r>
              <a:rPr lang="ru-RU" sz="1800" dirty="0" err="1" smtClean="0">
                <a:solidFill>
                  <a:srgbClr val="303030"/>
                </a:solidFill>
                <a:latin typeface="Arial"/>
              </a:rPr>
              <a:t>человека</a:t>
            </a:r>
            <a:r>
              <a:rPr lang="ru-RU" sz="1800" dirty="0" err="1">
                <a:solidFill>
                  <a:srgbClr val="333333"/>
                </a:solidFill>
                <a:latin typeface="Arial"/>
              </a:rPr>
              <a:t>Кроме</a:t>
            </a:r>
            <a:r>
              <a:rPr lang="ru-RU" sz="1800" dirty="0">
                <a:solidFill>
                  <a:srgbClr val="333333"/>
                </a:solidFill>
                <a:latin typeface="Arial"/>
              </a:rPr>
              <a:t> водяной ночницы на территории Ростовской области обитают следующие виды </a:t>
            </a:r>
            <a:r>
              <a:rPr lang="ru-RU" sz="1800" dirty="0" err="1">
                <a:solidFill>
                  <a:srgbClr val="333333"/>
                </a:solidFill>
                <a:latin typeface="Arial"/>
              </a:rPr>
              <a:t>гладконосых</a:t>
            </a:r>
            <a:r>
              <a:rPr lang="ru-RU" sz="1800" dirty="0">
                <a:solidFill>
                  <a:srgbClr val="333333"/>
                </a:solidFill>
                <a:latin typeface="Arial"/>
              </a:rPr>
              <a:t> летучих мышей из рода Ночницы: </a:t>
            </a:r>
            <a:r>
              <a:rPr lang="ru-RU" sz="1800" b="1" dirty="0">
                <a:solidFill>
                  <a:srgbClr val="333333"/>
                </a:solidFill>
                <a:latin typeface="Arial"/>
              </a:rPr>
              <a:t>Ночница прудовая</a:t>
            </a:r>
            <a:r>
              <a:rPr lang="ru-RU" sz="1800" dirty="0">
                <a:solidFill>
                  <a:srgbClr val="333333"/>
                </a:solidFill>
                <a:latin typeface="Arial"/>
              </a:rPr>
              <a:t> (лат. </a:t>
            </a:r>
            <a:r>
              <a:rPr lang="ru-RU" sz="1800" dirty="0" err="1">
                <a:solidFill>
                  <a:srgbClr val="333333"/>
                </a:solidFill>
                <a:latin typeface="Arial"/>
              </a:rPr>
              <a:t>Myotis</a:t>
            </a:r>
            <a:r>
              <a:rPr lang="ru-RU" sz="1800" dirty="0">
                <a:solidFill>
                  <a:srgbClr val="333333"/>
                </a:solidFill>
                <a:latin typeface="Arial"/>
              </a:rPr>
              <a:t> </a:t>
            </a:r>
            <a:r>
              <a:rPr lang="ru-RU" sz="1800" dirty="0" err="1">
                <a:solidFill>
                  <a:srgbClr val="333333"/>
                </a:solidFill>
                <a:latin typeface="Arial"/>
              </a:rPr>
              <a:t>dasycneme</a:t>
            </a:r>
            <a:r>
              <a:rPr lang="ru-RU" sz="1800" dirty="0">
                <a:solidFill>
                  <a:srgbClr val="333333"/>
                </a:solidFill>
                <a:latin typeface="Arial"/>
              </a:rPr>
              <a:t>), </a:t>
            </a:r>
            <a:r>
              <a:rPr lang="ru-RU" sz="1800" b="1" dirty="0">
                <a:solidFill>
                  <a:srgbClr val="333333"/>
                </a:solidFill>
                <a:latin typeface="Arial"/>
              </a:rPr>
              <a:t>Ночница усатая</a:t>
            </a:r>
            <a:r>
              <a:rPr lang="ru-RU" sz="1800" dirty="0">
                <a:solidFill>
                  <a:srgbClr val="333333"/>
                </a:solidFill>
                <a:latin typeface="Arial"/>
              </a:rPr>
              <a:t> (лат. </a:t>
            </a:r>
            <a:r>
              <a:rPr lang="ru-RU" sz="1800" dirty="0" err="1">
                <a:solidFill>
                  <a:srgbClr val="333333"/>
                </a:solidFill>
                <a:latin typeface="Arial"/>
              </a:rPr>
              <a:t>Myotis</a:t>
            </a:r>
            <a:r>
              <a:rPr lang="ru-RU" sz="1800" dirty="0">
                <a:solidFill>
                  <a:srgbClr val="333333"/>
                </a:solidFill>
                <a:latin typeface="Arial"/>
              </a:rPr>
              <a:t> </a:t>
            </a:r>
            <a:r>
              <a:rPr lang="ru-RU" sz="1800" dirty="0" err="1">
                <a:solidFill>
                  <a:srgbClr val="333333"/>
                </a:solidFill>
                <a:latin typeface="Arial"/>
              </a:rPr>
              <a:t>mystacinus</a:t>
            </a:r>
            <a:r>
              <a:rPr lang="ru-RU" sz="1800" dirty="0">
                <a:solidFill>
                  <a:srgbClr val="333333"/>
                </a:solidFill>
                <a:latin typeface="Arial"/>
              </a:rPr>
              <a:t>), </a:t>
            </a:r>
            <a:r>
              <a:rPr lang="ru-RU" sz="1800" b="1" dirty="0">
                <a:solidFill>
                  <a:srgbClr val="333333"/>
                </a:solidFill>
                <a:latin typeface="Arial"/>
              </a:rPr>
              <a:t>Ночница большая</a:t>
            </a:r>
            <a:r>
              <a:rPr lang="ru-RU" sz="1800" dirty="0">
                <a:solidFill>
                  <a:srgbClr val="333333"/>
                </a:solidFill>
                <a:latin typeface="Arial"/>
              </a:rPr>
              <a:t>, или </a:t>
            </a:r>
            <a:r>
              <a:rPr lang="ru-RU" sz="1800" dirty="0" smtClean="0">
                <a:solidFill>
                  <a:srgbClr val="333333"/>
                </a:solidFill>
                <a:latin typeface="Arial"/>
              </a:rPr>
              <a:t>						серая </a:t>
            </a:r>
            <a:r>
              <a:rPr lang="ru-RU" sz="1800" dirty="0">
                <a:solidFill>
                  <a:srgbClr val="333333"/>
                </a:solidFill>
                <a:latin typeface="Arial"/>
              </a:rPr>
              <a:t>(лат. </a:t>
            </a:r>
            <a:r>
              <a:rPr lang="ru-RU" sz="1800" dirty="0" err="1">
                <a:solidFill>
                  <a:srgbClr val="333333"/>
                </a:solidFill>
                <a:latin typeface="Arial"/>
              </a:rPr>
              <a:t>Myotis</a:t>
            </a:r>
            <a:r>
              <a:rPr lang="ru-RU" sz="1800" dirty="0">
                <a:solidFill>
                  <a:srgbClr val="333333"/>
                </a:solidFill>
                <a:latin typeface="Arial"/>
              </a:rPr>
              <a:t> </a:t>
            </a:r>
            <a:r>
              <a:rPr lang="ru-RU" sz="1800" dirty="0" smtClean="0">
                <a:solidFill>
                  <a:srgbClr val="333333"/>
                </a:solidFill>
                <a:latin typeface="Arial"/>
              </a:rPr>
              <a:t>							</a:t>
            </a:r>
            <a:r>
              <a:rPr lang="ru-RU" sz="1800" dirty="0" err="1" smtClean="0">
                <a:solidFill>
                  <a:srgbClr val="333333"/>
                </a:solidFill>
                <a:latin typeface="Arial"/>
              </a:rPr>
              <a:t>myotis</a:t>
            </a:r>
            <a:r>
              <a:rPr lang="ru-RU" sz="1800" dirty="0">
                <a:solidFill>
                  <a:srgbClr val="333333"/>
                </a:solidFill>
                <a:latin typeface="Arial"/>
              </a:rPr>
              <a:t>), </a:t>
            </a:r>
            <a:r>
              <a:rPr lang="ru-RU" sz="1800" b="1" dirty="0">
                <a:solidFill>
                  <a:srgbClr val="333333"/>
                </a:solidFill>
                <a:latin typeface="Arial"/>
              </a:rPr>
              <a:t>Ночница </a:t>
            </a:r>
            <a:r>
              <a:rPr lang="ru-RU" sz="1800" b="1" dirty="0" smtClean="0">
                <a:solidFill>
                  <a:srgbClr val="333333"/>
                </a:solidFill>
                <a:latin typeface="Arial"/>
              </a:rPr>
              <a:t>							степная</a:t>
            </a:r>
            <a:r>
              <a:rPr lang="ru-RU" sz="1800" dirty="0">
                <a:solidFill>
                  <a:srgbClr val="333333"/>
                </a:solidFill>
                <a:latin typeface="Arial"/>
              </a:rPr>
              <a:t> (лат. </a:t>
            </a:r>
            <a:r>
              <a:rPr lang="ru-RU" sz="1800" dirty="0" err="1">
                <a:solidFill>
                  <a:srgbClr val="333333"/>
                </a:solidFill>
                <a:latin typeface="Arial"/>
              </a:rPr>
              <a:t>Myotis</a:t>
            </a:r>
            <a:r>
              <a:rPr lang="ru-RU" sz="1800" dirty="0">
                <a:solidFill>
                  <a:srgbClr val="333333"/>
                </a:solidFill>
                <a:latin typeface="Arial"/>
              </a:rPr>
              <a:t> </a:t>
            </a:r>
            <a:r>
              <a:rPr lang="ru-RU" sz="1800" dirty="0" smtClean="0">
                <a:solidFill>
                  <a:srgbClr val="333333"/>
                </a:solidFill>
                <a:latin typeface="Arial"/>
              </a:rPr>
              <a:t>							</a:t>
            </a:r>
            <a:r>
              <a:rPr lang="ru-RU" sz="1800" dirty="0" err="1" smtClean="0">
                <a:solidFill>
                  <a:srgbClr val="333333"/>
                </a:solidFill>
                <a:latin typeface="Arial"/>
              </a:rPr>
              <a:t>aurascens</a:t>
            </a:r>
            <a:r>
              <a:rPr lang="ru-RU" sz="1800" dirty="0">
                <a:solidFill>
                  <a:srgbClr val="333333"/>
                </a:solidFill>
                <a:latin typeface="Arial"/>
              </a:rPr>
              <a:t>). Прудовая </a:t>
            </a:r>
            <a:r>
              <a:rPr lang="ru-RU" sz="1800" dirty="0" smtClean="0">
                <a:solidFill>
                  <a:srgbClr val="333333"/>
                </a:solidFill>
                <a:latin typeface="Arial"/>
              </a:rPr>
              <a:t>							ночница </a:t>
            </a:r>
            <a:r>
              <a:rPr lang="ru-RU" sz="1800" dirty="0">
                <a:solidFill>
                  <a:srgbClr val="333333"/>
                </a:solidFill>
                <a:latin typeface="Arial"/>
              </a:rPr>
              <a:t>внесена в Красную </a:t>
            </a:r>
            <a:r>
              <a:rPr lang="ru-RU" sz="1800" dirty="0" smtClean="0">
                <a:solidFill>
                  <a:srgbClr val="333333"/>
                </a:solidFill>
                <a:latin typeface="Arial"/>
              </a:rPr>
              <a:t>						книгу </a:t>
            </a:r>
            <a:r>
              <a:rPr lang="ru-RU" sz="1800" dirty="0">
                <a:solidFill>
                  <a:srgbClr val="333333"/>
                </a:solidFill>
                <a:latin typeface="Arial"/>
              </a:rPr>
              <a:t>Ростовской области </a:t>
            </a:r>
            <a:r>
              <a:rPr lang="ru-RU" sz="1800" dirty="0" smtClean="0">
                <a:solidFill>
                  <a:srgbClr val="333333"/>
                </a:solidFill>
                <a:latin typeface="Arial"/>
              </a:rPr>
              <a:t>						со </a:t>
            </a:r>
            <a:r>
              <a:rPr lang="ru-RU" sz="1800" dirty="0">
                <a:solidFill>
                  <a:srgbClr val="333333"/>
                </a:solidFill>
                <a:latin typeface="Arial"/>
              </a:rPr>
              <a:t>статусом – </a:t>
            </a:r>
            <a:r>
              <a:rPr lang="ru-RU" sz="1800" dirty="0" smtClean="0">
                <a:solidFill>
                  <a:srgbClr val="333333"/>
                </a:solidFill>
                <a:latin typeface="Arial"/>
              </a:rPr>
              <a:t>								«</a:t>
            </a:r>
            <a:r>
              <a:rPr lang="ru-RU" sz="1800" dirty="0">
                <a:solidFill>
                  <a:srgbClr val="333333"/>
                </a:solidFill>
                <a:latin typeface="Arial"/>
              </a:rPr>
              <a:t>Неопределенные по </a:t>
            </a:r>
            <a:r>
              <a:rPr lang="ru-RU" sz="1800" dirty="0" smtClean="0">
                <a:solidFill>
                  <a:srgbClr val="333333"/>
                </a:solidFill>
                <a:latin typeface="Arial"/>
              </a:rPr>
              <a:t>							статусу</a:t>
            </a:r>
            <a:r>
              <a:rPr lang="ru-RU" sz="1800" dirty="0">
                <a:solidFill>
                  <a:srgbClr val="333333"/>
                </a:solidFill>
                <a:latin typeface="Arial"/>
              </a:rPr>
              <a:t>».</a:t>
            </a:r>
          </a:p>
          <a:p>
            <a:pPr marL="0" indent="0">
              <a:buNone/>
            </a:pPr>
            <a:r>
              <a:rPr lang="ru-RU" sz="1800" dirty="0"/>
              <a:t/>
            </a:r>
            <a:br>
              <a:rPr lang="ru-RU" sz="1800" dirty="0"/>
            </a:br>
            <a:endParaRPr lang="ru-RU" sz="1800" dirty="0">
              <a:solidFill>
                <a:srgbClr val="303030"/>
              </a:solidFill>
              <a:latin typeface="Arial"/>
            </a:endParaRPr>
          </a:p>
          <a:p>
            <a:pPr marL="0" indent="0">
              <a:buNone/>
            </a:pP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2996952"/>
            <a:ext cx="5734944" cy="36358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854006623"/>
      </p:ext>
    </p:extLst>
  </p:cSld>
  <p:clrMapOvr>
    <a:masterClrMapping/>
  </p:clrMapOvr>
  <p:transition>
    <p:wheel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188640"/>
            <a:ext cx="8686800" cy="864096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>
                <a:solidFill>
                  <a:srgbClr val="444444"/>
                </a:solidFill>
                <a:effectLst/>
                <a:latin typeface="Times New Roman" pitchFamily="18" charset="0"/>
                <a:cs typeface="Times New Roman" pitchFamily="18" charset="0"/>
              </a:rPr>
              <a:t>Бобр обыкновенный, или речной</a:t>
            </a:r>
            <a:br>
              <a:rPr lang="ru-RU" sz="3200" b="1" dirty="0">
                <a:solidFill>
                  <a:srgbClr val="444444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3200" dirty="0">
                <a:solidFill>
                  <a:srgbClr val="303030"/>
                </a:solidFill>
                <a:effectLst/>
                <a:latin typeface="Times New Roman" pitchFamily="18" charset="0"/>
                <a:cs typeface="Times New Roman" pitchFamily="18" charset="0"/>
              </a:rPr>
              <a:t> </a:t>
            </a:r>
            <a:endParaRPr lang="ru-RU" sz="3200" b="0" i="0" dirty="0">
              <a:solidFill>
                <a:srgbClr val="30303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4800" y="1052736"/>
            <a:ext cx="8686800" cy="561662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b="1" dirty="0">
                <a:solidFill>
                  <a:srgbClr val="444444"/>
                </a:solidFill>
                <a:latin typeface="Arial"/>
              </a:rPr>
              <a:t>Бобр обыкновенный, или </a:t>
            </a:r>
            <a:r>
              <a:rPr lang="ru-RU" sz="1800" b="1" dirty="0" smtClean="0">
                <a:solidFill>
                  <a:srgbClr val="444444"/>
                </a:solidFill>
                <a:latin typeface="Arial"/>
              </a:rPr>
              <a:t>речной</a:t>
            </a:r>
            <a:r>
              <a:rPr lang="ru-RU" sz="1800" dirty="0">
                <a:solidFill>
                  <a:srgbClr val="303030"/>
                </a:solidFill>
                <a:latin typeface="Arial"/>
              </a:rPr>
              <a:t> (лат. </a:t>
            </a:r>
            <a:r>
              <a:rPr lang="ru-RU" sz="1800" dirty="0" err="1">
                <a:solidFill>
                  <a:srgbClr val="303030"/>
                </a:solidFill>
                <a:latin typeface="Arial"/>
              </a:rPr>
              <a:t>Castor</a:t>
            </a:r>
            <a:r>
              <a:rPr lang="ru-RU" sz="1800" dirty="0">
                <a:solidFill>
                  <a:srgbClr val="303030"/>
                </a:solidFill>
                <a:latin typeface="Arial"/>
              </a:rPr>
              <a:t> </a:t>
            </a:r>
            <a:r>
              <a:rPr lang="ru-RU" sz="1800" dirty="0" err="1">
                <a:solidFill>
                  <a:srgbClr val="303030"/>
                </a:solidFill>
                <a:latin typeface="Arial"/>
              </a:rPr>
              <a:t>fiber</a:t>
            </a:r>
            <a:r>
              <a:rPr lang="ru-RU" sz="1800" dirty="0">
                <a:solidFill>
                  <a:srgbClr val="303030"/>
                </a:solidFill>
                <a:latin typeface="Arial"/>
              </a:rPr>
              <a:t>) — представитель семейства Бобровые, рода Бобры. </a:t>
            </a:r>
            <a:r>
              <a:rPr lang="ru-RU" sz="1800" dirty="0" err="1">
                <a:solidFill>
                  <a:srgbClr val="303030"/>
                </a:solidFill>
                <a:latin typeface="Arial"/>
              </a:rPr>
              <a:t>Реакклиматизированный</a:t>
            </a:r>
            <a:r>
              <a:rPr lang="ru-RU" sz="1800" dirty="0">
                <a:solidFill>
                  <a:srgbClr val="303030"/>
                </a:solidFill>
                <a:latin typeface="Arial"/>
              </a:rPr>
              <a:t> вид. Наиболее предпочтительной средой обитания для </a:t>
            </a:r>
            <a:r>
              <a:rPr lang="ru-RU" sz="1800" dirty="0">
                <a:solidFill>
                  <a:srgbClr val="2057E4"/>
                </a:solidFill>
                <a:latin typeface="Arial"/>
                <a:hlinkClick r:id="rId2"/>
              </a:rPr>
              <a:t>речного бобра</a:t>
            </a:r>
            <a:r>
              <a:rPr lang="ru-RU" sz="1800" dirty="0">
                <a:solidFill>
                  <a:srgbClr val="303030"/>
                </a:solidFill>
                <a:latin typeface="Arial"/>
              </a:rPr>
              <a:t> являются лиственные леса. Селиться по берегам медленно текущих рек, стариц и озёр.</a:t>
            </a:r>
          </a:p>
          <a:p>
            <a:pPr marL="0" indent="0">
              <a:buNone/>
            </a:pPr>
            <a:r>
              <a:rPr lang="ru-RU" sz="1800" dirty="0">
                <a:solidFill>
                  <a:srgbClr val="555555"/>
                </a:solidFill>
                <a:latin typeface="Arial"/>
              </a:rPr>
              <a:t>Речные бобры в Ростовской области были полностью уничтожены к 20-м годам 20 века в результате интенсивного промысла. </a:t>
            </a:r>
            <a:r>
              <a:rPr lang="ru-RU" sz="1800" dirty="0" err="1">
                <a:solidFill>
                  <a:srgbClr val="555555"/>
                </a:solidFill>
                <a:latin typeface="Arial"/>
              </a:rPr>
              <a:t>Реакклиматизация</a:t>
            </a:r>
            <a:r>
              <a:rPr lang="ru-RU" sz="1800" dirty="0">
                <a:solidFill>
                  <a:srgbClr val="555555"/>
                </a:solidFill>
                <a:latin typeface="Arial"/>
              </a:rPr>
              <a:t> вида </a:t>
            </a:r>
            <a:r>
              <a:rPr lang="ru-RU" sz="1800" dirty="0" smtClean="0">
                <a:solidFill>
                  <a:srgbClr val="555555"/>
                </a:solidFill>
                <a:latin typeface="Arial"/>
              </a:rPr>
              <a:t>							проводилась </a:t>
            </a:r>
            <a:r>
              <a:rPr lang="ru-RU" sz="1800" dirty="0">
                <a:solidFill>
                  <a:srgbClr val="555555"/>
                </a:solidFill>
                <a:latin typeface="Arial"/>
              </a:rPr>
              <a:t>в 1973-77 </a:t>
            </a:r>
            <a:r>
              <a:rPr lang="ru-RU" sz="1800" dirty="0" smtClean="0">
                <a:solidFill>
                  <a:srgbClr val="555555"/>
                </a:solidFill>
                <a:latin typeface="Arial"/>
              </a:rPr>
              <a:t>							годах</a:t>
            </a:r>
            <a:r>
              <a:rPr lang="ru-RU" sz="1800" dirty="0">
                <a:solidFill>
                  <a:srgbClr val="555555"/>
                </a:solidFill>
                <a:latin typeface="Arial"/>
              </a:rPr>
              <a:t>, тогда несколько </a:t>
            </a:r>
            <a:r>
              <a:rPr lang="ru-RU" sz="1800" dirty="0" smtClean="0">
                <a:solidFill>
                  <a:srgbClr val="555555"/>
                </a:solidFill>
                <a:latin typeface="Arial"/>
              </a:rPr>
              <a:t>							особей </a:t>
            </a:r>
            <a:r>
              <a:rPr lang="ru-RU" sz="1800" dirty="0">
                <a:solidFill>
                  <a:srgbClr val="555555"/>
                </a:solidFill>
                <a:latin typeface="Arial"/>
              </a:rPr>
              <a:t>были расселены по </a:t>
            </a:r>
            <a:r>
              <a:rPr lang="ru-RU" sz="1800" dirty="0" smtClean="0">
                <a:solidFill>
                  <a:srgbClr val="555555"/>
                </a:solidFill>
                <a:latin typeface="Arial"/>
              </a:rPr>
              <a:t>						заболоченным </a:t>
            </a:r>
            <a:r>
              <a:rPr lang="ru-RU" sz="1800" dirty="0">
                <a:solidFill>
                  <a:srgbClr val="555555"/>
                </a:solidFill>
                <a:latin typeface="Arial"/>
              </a:rPr>
              <a:t>поймам рек </a:t>
            </a:r>
            <a:r>
              <a:rPr lang="ru-RU" sz="1800" dirty="0" smtClean="0">
                <a:solidFill>
                  <a:srgbClr val="555555"/>
                </a:solidFill>
                <a:latin typeface="Arial"/>
              </a:rPr>
              <a:t>						Елани</a:t>
            </a:r>
            <a:r>
              <a:rPr lang="ru-RU" sz="1800" dirty="0">
                <a:solidFill>
                  <a:srgbClr val="555555"/>
                </a:solidFill>
                <a:latin typeface="Arial"/>
              </a:rPr>
              <a:t>, Калитвы, Берёзовой </a:t>
            </a:r>
            <a:r>
              <a:rPr lang="ru-RU" sz="1800" dirty="0" smtClean="0">
                <a:solidFill>
                  <a:srgbClr val="555555"/>
                </a:solidFill>
                <a:latin typeface="Arial"/>
              </a:rPr>
              <a:t>						и </a:t>
            </a:r>
            <a:r>
              <a:rPr lang="ru-RU" sz="1800" dirty="0">
                <a:solidFill>
                  <a:srgbClr val="555555"/>
                </a:solidFill>
                <a:latin typeface="Arial"/>
              </a:rPr>
              <a:t>др. Сейчас численность </a:t>
            </a:r>
            <a:r>
              <a:rPr lang="ru-RU" sz="1800" dirty="0" smtClean="0">
                <a:solidFill>
                  <a:srgbClr val="555555"/>
                </a:solidFill>
                <a:latin typeface="Arial"/>
              </a:rPr>
              <a:t>						бобров </a:t>
            </a:r>
            <a:r>
              <a:rPr lang="ru-RU" sz="1800" dirty="0">
                <a:solidFill>
                  <a:srgbClr val="555555"/>
                </a:solidFill>
                <a:latin typeface="Arial"/>
              </a:rPr>
              <a:t>в области 700-800 </a:t>
            </a:r>
            <a:r>
              <a:rPr lang="ru-RU" sz="1800" dirty="0" smtClean="0">
                <a:solidFill>
                  <a:srgbClr val="555555"/>
                </a:solidFill>
                <a:latin typeface="Arial"/>
              </a:rPr>
              <a:t>						особей</a:t>
            </a:r>
            <a:r>
              <a:rPr lang="ru-RU" sz="1800" dirty="0">
                <a:solidFill>
                  <a:srgbClr val="555555"/>
                </a:solidFill>
                <a:latin typeface="Arial"/>
              </a:rPr>
              <a:t>.</a:t>
            </a:r>
          </a:p>
          <a:p>
            <a:pPr marL="0" indent="0">
              <a:buNone/>
            </a:pPr>
            <a:r>
              <a:rPr lang="ru-RU" sz="1800" dirty="0"/>
              <a:t/>
            </a:r>
            <a:br>
              <a:rPr lang="ru-RU" sz="1800" dirty="0"/>
            </a:b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2852936"/>
            <a:ext cx="5544616" cy="38378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762367414"/>
      </p:ext>
    </p:extLst>
  </p:cSld>
  <p:clrMapOvr>
    <a:masterClrMapping/>
  </p:clrMapOvr>
  <p:transition>
    <p:wheel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116632"/>
            <a:ext cx="8686800" cy="864096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solidFill>
                  <a:srgbClr val="444444"/>
                </a:solidFill>
                <a:effectLst/>
                <a:latin typeface="Times New Roman" pitchFamily="18" charset="0"/>
                <a:cs typeface="Times New Roman" pitchFamily="18" charset="0"/>
              </a:rPr>
              <a:t>Сурок степной, или Байбак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4800" y="1052736"/>
            <a:ext cx="8686800" cy="547260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b="1" dirty="0" smtClean="0">
                <a:solidFill>
                  <a:srgbClr val="444444"/>
                </a:solidFill>
                <a:latin typeface="Times New Roman" pitchFamily="18" charset="0"/>
                <a:cs typeface="Times New Roman" pitchFamily="18" charset="0"/>
              </a:rPr>
              <a:t>Суслик </a:t>
            </a:r>
            <a:r>
              <a:rPr lang="ru-RU" sz="1800" b="1" dirty="0" err="1" smtClean="0">
                <a:solidFill>
                  <a:srgbClr val="444444"/>
                </a:solidFill>
                <a:latin typeface="Times New Roman" pitchFamily="18" charset="0"/>
                <a:cs typeface="Times New Roman" pitchFamily="18" charset="0"/>
              </a:rPr>
              <a:t>крапчатка</a:t>
            </a:r>
            <a:r>
              <a:rPr lang="ru-RU" sz="1800" dirty="0" smtClean="0">
                <a:solidFill>
                  <a:srgbClr val="303030"/>
                </a:solidFill>
                <a:latin typeface="Times New Roman" pitchFamily="18" charset="0"/>
                <a:cs typeface="Times New Roman" pitchFamily="18" charset="0"/>
              </a:rPr>
              <a:t>(лат</a:t>
            </a:r>
            <a:r>
              <a:rPr lang="ru-RU" sz="1800" dirty="0">
                <a:solidFill>
                  <a:srgbClr val="30303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800" dirty="0" err="1">
                <a:solidFill>
                  <a:srgbClr val="303030"/>
                </a:solidFill>
                <a:latin typeface="Times New Roman" pitchFamily="18" charset="0"/>
                <a:cs typeface="Times New Roman" pitchFamily="18" charset="0"/>
              </a:rPr>
              <a:t>Spermophilus</a:t>
            </a:r>
            <a:r>
              <a:rPr lang="ru-RU" sz="1800" dirty="0">
                <a:solidFill>
                  <a:srgbClr val="30303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solidFill>
                  <a:srgbClr val="303030"/>
                </a:solidFill>
                <a:latin typeface="Times New Roman" pitchFamily="18" charset="0"/>
                <a:cs typeface="Times New Roman" pitchFamily="18" charset="0"/>
              </a:rPr>
              <a:t>suslicus</a:t>
            </a:r>
            <a:r>
              <a:rPr lang="ru-RU" sz="1800" dirty="0">
                <a:solidFill>
                  <a:srgbClr val="303030"/>
                </a:solidFill>
                <a:latin typeface="Times New Roman" pitchFamily="18" charset="0"/>
                <a:cs typeface="Times New Roman" pitchFamily="18" charset="0"/>
              </a:rPr>
              <a:t>) — представитель семейства Беличьи, рода Суслики. Обитает в равнинных ковыльных степях, на суходольных лугах южной части лесостепной зоны. Вид занесён в Красную книгу Ростовской области со статусом – «Неопределенные по статусу».</a:t>
            </a:r>
          </a:p>
          <a:p>
            <a:pPr marL="0" indent="0">
              <a:buNone/>
            </a:pPr>
            <a:r>
              <a:rPr lang="ru-RU" sz="1800" dirty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Кроме крапчатого суслика на территории Ростовской области также обитают </a:t>
            </a:r>
            <a:r>
              <a:rPr lang="ru-RU" sz="1800" b="1" dirty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Суслик малый</a:t>
            </a:r>
            <a:r>
              <a:rPr lang="ru-RU" sz="1800" dirty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 (лат. </a:t>
            </a:r>
            <a:r>
              <a:rPr lang="ru-RU" sz="1800" dirty="0" err="1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Spermophilus</a:t>
            </a:r>
            <a:r>
              <a:rPr lang="ru-RU" sz="1800" dirty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pygmaeus</a:t>
            </a:r>
            <a:r>
              <a:rPr lang="ru-RU" sz="1800" dirty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) и </a:t>
            </a:r>
            <a:r>
              <a:rPr lang="ru-RU" sz="1800" b="1" dirty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Суслик европейский</a:t>
            </a:r>
            <a:r>
              <a:rPr lang="ru-RU" sz="1800" dirty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, или серый .</a:t>
            </a:r>
          </a:p>
          <a:p>
            <a:pPr marL="0" indent="0">
              <a:buNone/>
            </a:pP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26367" y="2852936"/>
            <a:ext cx="7416824" cy="38874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729640688"/>
      </p:ext>
    </p:extLst>
  </p:cSld>
  <p:clrMapOvr>
    <a:masterClrMapping/>
  </p:clrMapOvr>
  <p:transition>
    <p:wheel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188640"/>
            <a:ext cx="8686800" cy="864096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>
                <a:solidFill>
                  <a:srgbClr val="444444"/>
                </a:solidFill>
                <a:effectLst/>
                <a:latin typeface="Times New Roman" pitchFamily="18" charset="0"/>
                <a:cs typeface="Times New Roman" pitchFamily="18" charset="0"/>
              </a:rPr>
              <a:t>Белка обыкновенная</a:t>
            </a:r>
            <a:br>
              <a:rPr lang="ru-RU" sz="3200" b="1" dirty="0">
                <a:solidFill>
                  <a:srgbClr val="444444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3200" dirty="0">
                <a:solidFill>
                  <a:srgbClr val="303030"/>
                </a:solidFill>
                <a:effectLst/>
                <a:latin typeface="Times New Roman" pitchFamily="18" charset="0"/>
                <a:cs typeface="Times New Roman" pitchFamily="18" charset="0"/>
              </a:rPr>
              <a:t> 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4800" y="1052736"/>
            <a:ext cx="8686800" cy="554461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b="1" dirty="0">
                <a:solidFill>
                  <a:srgbClr val="444444"/>
                </a:solidFill>
                <a:latin typeface="Times New Roman" pitchFamily="18" charset="0"/>
                <a:cs typeface="Times New Roman" pitchFamily="18" charset="0"/>
              </a:rPr>
              <a:t>Белка </a:t>
            </a:r>
            <a:r>
              <a:rPr lang="ru-RU" sz="1800" b="1" dirty="0" smtClean="0">
                <a:solidFill>
                  <a:srgbClr val="444444"/>
                </a:solidFill>
                <a:latin typeface="Times New Roman" pitchFamily="18" charset="0"/>
                <a:cs typeface="Times New Roman" pitchFamily="18" charset="0"/>
              </a:rPr>
              <a:t>обыкновенная</a:t>
            </a:r>
            <a:r>
              <a:rPr lang="ru-RU" sz="1800" dirty="0">
                <a:solidFill>
                  <a:srgbClr val="303030"/>
                </a:solidFill>
                <a:latin typeface="Times New Roman" pitchFamily="18" charset="0"/>
                <a:cs typeface="Times New Roman" pitchFamily="18" charset="0"/>
              </a:rPr>
              <a:t> (лат. </a:t>
            </a:r>
            <a:r>
              <a:rPr lang="ru-RU" sz="1800" dirty="0" err="1">
                <a:solidFill>
                  <a:srgbClr val="303030"/>
                </a:solidFill>
                <a:latin typeface="Times New Roman" pitchFamily="18" charset="0"/>
                <a:cs typeface="Times New Roman" pitchFamily="18" charset="0"/>
              </a:rPr>
              <a:t>Sciurus</a:t>
            </a:r>
            <a:r>
              <a:rPr lang="ru-RU" sz="1800" dirty="0">
                <a:solidFill>
                  <a:srgbClr val="30303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solidFill>
                  <a:srgbClr val="303030"/>
                </a:solidFill>
                <a:latin typeface="Times New Roman" pitchFamily="18" charset="0"/>
                <a:cs typeface="Times New Roman" pitchFamily="18" charset="0"/>
              </a:rPr>
              <a:t>vulgaris</a:t>
            </a:r>
            <a:r>
              <a:rPr lang="ru-RU" sz="1800" dirty="0">
                <a:solidFill>
                  <a:srgbClr val="303030"/>
                </a:solidFill>
                <a:latin typeface="Times New Roman" pitchFamily="18" charset="0"/>
                <a:cs typeface="Times New Roman" pitchFamily="18" charset="0"/>
              </a:rPr>
              <a:t>) — вид млекопитающих из рода Белки. Преднамеренно </a:t>
            </a:r>
            <a:r>
              <a:rPr lang="ru-RU" sz="1800" dirty="0" err="1">
                <a:solidFill>
                  <a:srgbClr val="303030"/>
                </a:solidFill>
                <a:latin typeface="Times New Roman" pitchFamily="18" charset="0"/>
                <a:cs typeface="Times New Roman" pitchFamily="18" charset="0"/>
              </a:rPr>
              <a:t>интродуцированный</a:t>
            </a:r>
            <a:r>
              <a:rPr lang="ru-RU" sz="1800" dirty="0">
                <a:solidFill>
                  <a:srgbClr val="303030"/>
                </a:solidFill>
                <a:latin typeface="Times New Roman" pitchFamily="18" charset="0"/>
                <a:cs typeface="Times New Roman" pitchFamily="18" charset="0"/>
              </a:rPr>
              <a:t> вид. Поселяется в лесах всех типов, предпочитая сосняки, ельники и кедрачи</a:t>
            </a:r>
            <a:r>
              <a:rPr lang="ru-RU" sz="1800" dirty="0" smtClean="0">
                <a:solidFill>
                  <a:srgbClr val="30303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1800" dirty="0">
                <a:solidFill>
                  <a:srgbClr val="555555"/>
                </a:solidFill>
                <a:latin typeface="Times New Roman" pitchFamily="18" charset="0"/>
                <a:cs typeface="Times New Roman" pitchFamily="18" charset="0"/>
              </a:rPr>
              <a:t> Интродукция белки проводилась в 1973-80 годах, тогда было расселено в центральной и западной части области 2794 особи которые успешно адаптировались к условиям малой лесистости</a:t>
            </a:r>
            <a:r>
              <a:rPr lang="ru-RU" sz="1800" dirty="0" smtClean="0">
                <a:solidFill>
                  <a:srgbClr val="555555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1800" dirty="0">
                <a:solidFill>
                  <a:srgbClr val="404040"/>
                </a:solidFill>
                <a:latin typeface="Times New Roman" pitchFamily="18" charset="0"/>
                <a:cs typeface="Times New Roman" pitchFamily="18" charset="0"/>
              </a:rPr>
              <a:t> Белки питаются семенами хвойных деревьев, орехами, грибами и ягодами.</a:t>
            </a:r>
            <a:endParaRPr lang="ru-RU" sz="1800" dirty="0">
              <a:solidFill>
                <a:srgbClr val="30303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79712" y="2780928"/>
            <a:ext cx="5387752" cy="39411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00111016"/>
      </p:ext>
    </p:extLst>
  </p:cSld>
  <p:clrMapOvr>
    <a:masterClrMapping/>
  </p:clrMapOvr>
  <p:transition>
    <p:wheel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116632"/>
            <a:ext cx="8686800" cy="1368152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>
                <a:solidFill>
                  <a:srgbClr val="444444"/>
                </a:solidFill>
                <a:effectLst/>
                <a:latin typeface="Times New Roman" pitchFamily="18" charset="0"/>
                <a:cs typeface="Times New Roman" pitchFamily="18" charset="0"/>
              </a:rPr>
              <a:t>Тушканчик большой, или земляной заяц</a:t>
            </a:r>
            <a:br>
              <a:rPr lang="ru-RU" sz="3200" b="1" dirty="0">
                <a:solidFill>
                  <a:srgbClr val="444444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3200" dirty="0">
                <a:solidFill>
                  <a:srgbClr val="303030"/>
                </a:solidFill>
                <a:effectLst/>
                <a:latin typeface="Times New Roman" pitchFamily="18" charset="0"/>
                <a:cs typeface="Times New Roman" pitchFamily="18" charset="0"/>
              </a:rPr>
              <a:t> 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4800" y="1124744"/>
            <a:ext cx="8686800" cy="554461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b="1" dirty="0">
                <a:solidFill>
                  <a:srgbClr val="444444"/>
                </a:solidFill>
                <a:latin typeface="Times New Roman" pitchFamily="18" charset="0"/>
                <a:cs typeface="Times New Roman" pitchFamily="18" charset="0"/>
              </a:rPr>
              <a:t>Тушканчик большой, или земляной </a:t>
            </a:r>
            <a:r>
              <a:rPr lang="ru-RU" sz="1800" b="1" dirty="0" smtClean="0">
                <a:solidFill>
                  <a:srgbClr val="444444"/>
                </a:solidFill>
                <a:latin typeface="Times New Roman" pitchFamily="18" charset="0"/>
                <a:cs typeface="Times New Roman" pitchFamily="18" charset="0"/>
              </a:rPr>
              <a:t>заяц</a:t>
            </a:r>
            <a:r>
              <a:rPr lang="ru-RU" sz="1800" dirty="0">
                <a:solidFill>
                  <a:srgbClr val="303030"/>
                </a:solidFill>
                <a:latin typeface="Times New Roman" pitchFamily="18" charset="0"/>
                <a:cs typeface="Times New Roman" pitchFamily="18" charset="0"/>
              </a:rPr>
              <a:t> (лат. </a:t>
            </a:r>
            <a:r>
              <a:rPr lang="ru-RU" sz="1800" dirty="0" err="1">
                <a:solidFill>
                  <a:srgbClr val="303030"/>
                </a:solidFill>
                <a:latin typeface="Times New Roman" pitchFamily="18" charset="0"/>
                <a:cs typeface="Times New Roman" pitchFamily="18" charset="0"/>
              </a:rPr>
              <a:t>Allactaga</a:t>
            </a:r>
            <a:r>
              <a:rPr lang="ru-RU" sz="1800" dirty="0">
                <a:solidFill>
                  <a:srgbClr val="30303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solidFill>
                  <a:srgbClr val="303030"/>
                </a:solidFill>
                <a:latin typeface="Times New Roman" pitchFamily="18" charset="0"/>
                <a:cs typeface="Times New Roman" pitchFamily="18" charset="0"/>
              </a:rPr>
              <a:t>major</a:t>
            </a:r>
            <a:r>
              <a:rPr lang="ru-RU" sz="1800" dirty="0">
                <a:solidFill>
                  <a:srgbClr val="303030"/>
                </a:solidFill>
                <a:latin typeface="Times New Roman" pitchFamily="18" charset="0"/>
                <a:cs typeface="Times New Roman" pitchFamily="18" charset="0"/>
              </a:rPr>
              <a:t>) — вид млекопитающих из рода Земляные зайцы. Предпочитает степные и лесостепные ландшафты с твёрдым грунтом и разреженным травостоем</a:t>
            </a:r>
            <a:r>
              <a:rPr lang="ru-RU" sz="1800" dirty="0" smtClean="0">
                <a:solidFill>
                  <a:srgbClr val="30303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1800" dirty="0">
                <a:solidFill>
                  <a:srgbClr val="333333"/>
                </a:solidFill>
                <a:latin typeface="Georgia"/>
              </a:rPr>
              <a:t> </a:t>
            </a:r>
            <a:r>
              <a:rPr lang="ru-RU" sz="1800" dirty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Небольшого размера зверек: длина тела до 26 см, хвоста до 30 см; масса тела 260415 г. Голова сравнительно короткая и широкая. Окраска верха тела от </a:t>
            </a:r>
            <a:r>
              <a:rPr lang="ru-RU" sz="1800" dirty="0" err="1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буровато</a:t>
            </a:r>
            <a:r>
              <a:rPr lang="ru-RU" sz="1800" dirty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-серого цвета до бледно-песчано-серого с рыжеватыми тонами, брюхо и нижняя часть конечностей белые, бедра с наружной стороны ржаво-желтые, сзади на них заходит белая полоса. «Знамя» хвоста хорошо развито; черное поле снизу сплошное, впереди него нет светлого кольца. </a:t>
            </a:r>
            <a:endParaRPr lang="ru-RU" sz="1800" dirty="0">
              <a:solidFill>
                <a:srgbClr val="30303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1800" dirty="0">
                <a:solidFill>
                  <a:srgbClr val="30303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>
                <a:latin typeface="Times New Roman" pitchFamily="18" charset="0"/>
                <a:cs typeface="Times New Roman" pitchFamily="18" charset="0"/>
              </a:rPr>
            </a:b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07704" y="3429000"/>
            <a:ext cx="5256584" cy="32521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513238990"/>
      </p:ext>
    </p:extLst>
  </p:cSld>
  <p:clrMapOvr>
    <a:masterClrMapping/>
  </p:clrMapOvr>
  <p:transition>
    <p:wheel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116632"/>
            <a:ext cx="8686800" cy="936104"/>
          </a:xfrm>
        </p:spPr>
        <p:txBody>
          <a:bodyPr>
            <a:normAutofit/>
          </a:bodyPr>
          <a:lstStyle/>
          <a:p>
            <a:pPr algn="ctr"/>
            <a:r>
              <a:rPr lang="ru-RU" sz="3200" b="1" cap="none" dirty="0" err="1">
                <a:solidFill>
                  <a:srgbClr val="444444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Тарбаганчик</a:t>
            </a:r>
            <a:r>
              <a:rPr lang="ru-RU" sz="3200" cap="none" dirty="0">
                <a:solidFill>
                  <a:srgbClr val="303030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 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4800" y="1124744"/>
            <a:ext cx="8686800" cy="495538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b="1" dirty="0" err="1" smtClean="0">
                <a:solidFill>
                  <a:srgbClr val="444444"/>
                </a:solidFill>
                <a:latin typeface="Times New Roman" pitchFamily="18" charset="0"/>
                <a:cs typeface="Times New Roman" pitchFamily="18" charset="0"/>
              </a:rPr>
              <a:t>Тарбаганчик</a:t>
            </a:r>
            <a:r>
              <a:rPr lang="ru-RU" sz="1800" dirty="0">
                <a:solidFill>
                  <a:srgbClr val="303030"/>
                </a:solidFill>
                <a:latin typeface="Times New Roman" pitchFamily="18" charset="0"/>
                <a:cs typeface="Times New Roman" pitchFamily="18" charset="0"/>
              </a:rPr>
              <a:t> (лат. </a:t>
            </a:r>
            <a:r>
              <a:rPr lang="ru-RU" sz="1800" dirty="0" err="1">
                <a:solidFill>
                  <a:srgbClr val="303030"/>
                </a:solidFill>
                <a:latin typeface="Times New Roman" pitchFamily="18" charset="0"/>
                <a:cs typeface="Times New Roman" pitchFamily="18" charset="0"/>
              </a:rPr>
              <a:t>Pygeretmus</a:t>
            </a:r>
            <a:r>
              <a:rPr lang="ru-RU" sz="1800" dirty="0">
                <a:solidFill>
                  <a:srgbClr val="30303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solidFill>
                  <a:srgbClr val="303030"/>
                </a:solidFill>
                <a:latin typeface="Times New Roman" pitchFamily="18" charset="0"/>
                <a:cs typeface="Times New Roman" pitchFamily="18" charset="0"/>
              </a:rPr>
              <a:t>pumilio</a:t>
            </a:r>
            <a:r>
              <a:rPr lang="ru-RU" sz="1800" dirty="0">
                <a:solidFill>
                  <a:srgbClr val="303030"/>
                </a:solidFill>
                <a:latin typeface="Times New Roman" pitchFamily="18" charset="0"/>
                <a:cs typeface="Times New Roman" pitchFamily="18" charset="0"/>
              </a:rPr>
              <a:t>) — маленький грызун семейства Тушканчиковые, рода </a:t>
            </a:r>
            <a:r>
              <a:rPr lang="ru-RU" sz="1800" dirty="0" err="1">
                <a:solidFill>
                  <a:srgbClr val="303030"/>
                </a:solidFill>
                <a:latin typeface="Times New Roman" pitchFamily="18" charset="0"/>
                <a:cs typeface="Times New Roman" pitchFamily="18" charset="0"/>
              </a:rPr>
              <a:t>Тарбаганчики</a:t>
            </a:r>
            <a:r>
              <a:rPr lang="ru-RU" sz="1800" dirty="0">
                <a:solidFill>
                  <a:srgbClr val="303030"/>
                </a:solidFill>
                <a:latin typeface="Times New Roman" pitchFamily="18" charset="0"/>
                <a:cs typeface="Times New Roman" pitchFamily="18" charset="0"/>
              </a:rPr>
              <a:t>. Встречается </a:t>
            </a:r>
            <a:r>
              <a:rPr lang="ru-RU" sz="1800" dirty="0" err="1">
                <a:solidFill>
                  <a:srgbClr val="303030"/>
                </a:solidFill>
                <a:latin typeface="Times New Roman" pitchFamily="18" charset="0"/>
                <a:cs typeface="Times New Roman" pitchFamily="18" charset="0"/>
              </a:rPr>
              <a:t>Сальские</a:t>
            </a:r>
            <a:r>
              <a:rPr lang="ru-RU" sz="1800" dirty="0">
                <a:solidFill>
                  <a:srgbClr val="303030"/>
                </a:solidFill>
                <a:latin typeface="Times New Roman" pitchFamily="18" charset="0"/>
                <a:cs typeface="Times New Roman" pitchFamily="18" charset="0"/>
              </a:rPr>
              <a:t> степи до реки Дона на открытых солонцеватых и </a:t>
            </a:r>
            <a:r>
              <a:rPr lang="ru-RU" sz="1800" dirty="0" err="1">
                <a:solidFill>
                  <a:srgbClr val="303030"/>
                </a:solidFill>
                <a:latin typeface="Times New Roman" pitchFamily="18" charset="0"/>
                <a:cs typeface="Times New Roman" pitchFamily="18" charset="0"/>
              </a:rPr>
              <a:t>опустыненных</a:t>
            </a:r>
            <a:r>
              <a:rPr lang="ru-RU" sz="1800" dirty="0">
                <a:solidFill>
                  <a:srgbClr val="303030"/>
                </a:solidFill>
                <a:latin typeface="Times New Roman" pitchFamily="18" charset="0"/>
                <a:cs typeface="Times New Roman" pitchFamily="18" charset="0"/>
              </a:rPr>
              <a:t> участках степной части области. Вид занесён в Красную книгу Ростовской области со статусом – «Неопределенные по статусу».</a:t>
            </a:r>
          </a:p>
          <a:p>
            <a:pPr marL="0" indent="0">
              <a:buNone/>
            </a:pPr>
            <a:r>
              <a:rPr lang="ru-RU" sz="1800" dirty="0">
                <a:solidFill>
                  <a:srgbClr val="30303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1800" dirty="0"/>
              <a:t/>
            </a:r>
            <a:br>
              <a:rPr lang="ru-RU" sz="1800" dirty="0"/>
            </a:b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348880"/>
            <a:ext cx="6696744" cy="43247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183323585"/>
      </p:ext>
    </p:extLst>
  </p:cSld>
  <p:clrMapOvr>
    <a:masterClrMapping/>
  </p:clrMapOvr>
  <p:transition>
    <p:wheel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116632"/>
            <a:ext cx="8686800" cy="936104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solidFill>
                  <a:srgbClr val="444444"/>
                </a:solidFill>
                <a:effectLst/>
                <a:latin typeface="Times New Roman" pitchFamily="18" charset="0"/>
                <a:cs typeface="Times New Roman" pitchFamily="18" charset="0"/>
              </a:rPr>
              <a:t>Ондатра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4800" y="1196752"/>
            <a:ext cx="8686800" cy="532859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b="1" dirty="0" smtClean="0">
                <a:solidFill>
                  <a:srgbClr val="444444"/>
                </a:solidFill>
                <a:latin typeface="Times New Roman" pitchFamily="18" charset="0"/>
                <a:cs typeface="Times New Roman" pitchFamily="18" charset="0"/>
              </a:rPr>
              <a:t>Ондатра</a:t>
            </a:r>
            <a:r>
              <a:rPr lang="ru-RU" sz="1800" dirty="0">
                <a:solidFill>
                  <a:srgbClr val="303030"/>
                </a:solidFill>
                <a:latin typeface="Times New Roman" pitchFamily="18" charset="0"/>
                <a:cs typeface="Times New Roman" pitchFamily="18" charset="0"/>
              </a:rPr>
              <a:t> (лат. </a:t>
            </a:r>
            <a:r>
              <a:rPr lang="ru-RU" sz="1800" dirty="0" err="1">
                <a:solidFill>
                  <a:srgbClr val="303030"/>
                </a:solidFill>
                <a:latin typeface="Times New Roman" pitchFamily="18" charset="0"/>
                <a:cs typeface="Times New Roman" pitchFamily="18" charset="0"/>
              </a:rPr>
              <a:t>Ondatra</a:t>
            </a:r>
            <a:r>
              <a:rPr lang="ru-RU" sz="1800" dirty="0">
                <a:solidFill>
                  <a:srgbClr val="30303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solidFill>
                  <a:srgbClr val="303030"/>
                </a:solidFill>
                <a:latin typeface="Times New Roman" pitchFamily="18" charset="0"/>
                <a:cs typeface="Times New Roman" pitchFamily="18" charset="0"/>
              </a:rPr>
              <a:t>zibethicus</a:t>
            </a:r>
            <a:r>
              <a:rPr lang="ru-RU" sz="1800" dirty="0">
                <a:solidFill>
                  <a:srgbClr val="303030"/>
                </a:solidFill>
                <a:latin typeface="Times New Roman" pitchFamily="18" charset="0"/>
                <a:cs typeface="Times New Roman" pitchFamily="18" charset="0"/>
              </a:rPr>
              <a:t>) — млекопитающее семейства </a:t>
            </a:r>
            <a:r>
              <a:rPr lang="ru-RU" sz="1800" dirty="0" err="1">
                <a:solidFill>
                  <a:srgbClr val="303030"/>
                </a:solidFill>
                <a:latin typeface="Times New Roman" pitchFamily="18" charset="0"/>
                <a:cs typeface="Times New Roman" pitchFamily="18" charset="0"/>
              </a:rPr>
              <a:t>Хомяковые</a:t>
            </a:r>
            <a:r>
              <a:rPr lang="ru-RU" sz="1800" dirty="0">
                <a:solidFill>
                  <a:srgbClr val="303030"/>
                </a:solidFill>
                <a:latin typeface="Times New Roman" pitchFamily="18" charset="0"/>
                <a:cs typeface="Times New Roman" pitchFamily="18" charset="0"/>
              </a:rPr>
              <a:t>. Ондатра ведёт полуводный образ жизни, селится по берегам рек, озёр, каналов и особенно охотно у пресноводных болот</a:t>
            </a:r>
            <a:r>
              <a:rPr lang="ru-RU" sz="1800" dirty="0" smtClean="0">
                <a:solidFill>
                  <a:srgbClr val="30303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1800" dirty="0">
                <a:solidFill>
                  <a:srgbClr val="303030"/>
                </a:solidFill>
                <a:latin typeface="Times New Roman" pitchFamily="18" charset="0"/>
                <a:cs typeface="Times New Roman" pitchFamily="18" charset="0"/>
              </a:rPr>
              <a:t> Ондатру называют мускусной крысой из-за её внешнего сходства с крысами и ассоциации с мускусным запахом секрета, которым она метит </a:t>
            </a:r>
            <a:r>
              <a:rPr lang="ru-RU" sz="1800" dirty="0" err="1" smtClean="0">
                <a:solidFill>
                  <a:srgbClr val="303030"/>
                </a:solidFill>
                <a:latin typeface="Times New Roman" pitchFamily="18" charset="0"/>
                <a:cs typeface="Times New Roman" pitchFamily="18" charset="0"/>
              </a:rPr>
              <a:t>территорию.</a:t>
            </a:r>
            <a:r>
              <a:rPr lang="ru-RU" sz="1800" dirty="0" err="1" smtClean="0">
                <a:solidFill>
                  <a:srgbClr val="404040"/>
                </a:solidFill>
                <a:latin typeface="Times New Roman" pitchFamily="18" charset="0"/>
                <a:cs typeface="Times New Roman" pitchFamily="18" charset="0"/>
              </a:rPr>
              <a:t>Ондатра</a:t>
            </a:r>
            <a:r>
              <a:rPr lang="ru-RU" sz="1800" dirty="0" smtClean="0">
                <a:solidFill>
                  <a:srgbClr val="40404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>
                <a:solidFill>
                  <a:srgbClr val="404040"/>
                </a:solidFill>
                <a:latin typeface="Times New Roman" pitchFamily="18" charset="0"/>
                <a:cs typeface="Times New Roman" pitchFamily="18" charset="0"/>
              </a:rPr>
              <a:t>может плавать под водой в течение 12-17 минут.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1600" y="2708920"/>
            <a:ext cx="7200800" cy="39604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916816" y="-1683568"/>
            <a:ext cx="3934744" cy="1143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129261142"/>
      </p:ext>
    </p:extLst>
  </p:cSld>
  <p:clrMapOvr>
    <a:masterClrMapping/>
  </p:clrMapOvr>
  <p:transition>
    <p:wheel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116632"/>
            <a:ext cx="8686800" cy="936104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rgbClr val="444444"/>
                </a:solidFill>
                <a:effectLst/>
                <a:latin typeface="Times New Roman" pitchFamily="18" charset="0"/>
                <a:cs typeface="Times New Roman" pitchFamily="18" charset="0"/>
              </a:rPr>
              <a:t>Крыса серая, или пасюк</a:t>
            </a:r>
            <a:br>
              <a:rPr lang="ru-RU" b="1" dirty="0">
                <a:solidFill>
                  <a:srgbClr val="444444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3200" dirty="0">
                <a:solidFill>
                  <a:srgbClr val="303030"/>
                </a:solidFill>
                <a:effectLst/>
                <a:latin typeface="Arial"/>
              </a:rPr>
              <a:t> 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4800" y="1124744"/>
            <a:ext cx="8686800" cy="547260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b="1" dirty="0">
                <a:solidFill>
                  <a:srgbClr val="444444"/>
                </a:solidFill>
                <a:latin typeface="Times New Roman" pitchFamily="18" charset="0"/>
                <a:cs typeface="Times New Roman" pitchFamily="18" charset="0"/>
              </a:rPr>
              <a:t>Крыса серая, или </a:t>
            </a:r>
            <a:r>
              <a:rPr lang="ru-RU" sz="1800" b="1" dirty="0" smtClean="0">
                <a:solidFill>
                  <a:srgbClr val="444444"/>
                </a:solidFill>
                <a:latin typeface="Times New Roman" pitchFamily="18" charset="0"/>
                <a:cs typeface="Times New Roman" pitchFamily="18" charset="0"/>
              </a:rPr>
              <a:t>пасюк</a:t>
            </a:r>
            <a:r>
              <a:rPr lang="ru-RU" sz="1800" dirty="0">
                <a:solidFill>
                  <a:srgbClr val="303030"/>
                </a:solidFill>
                <a:latin typeface="Times New Roman" pitchFamily="18" charset="0"/>
                <a:cs typeface="Times New Roman" pitchFamily="18" charset="0"/>
              </a:rPr>
              <a:t> (лат. </a:t>
            </a:r>
            <a:r>
              <a:rPr lang="ru-RU" sz="1800" dirty="0" err="1">
                <a:solidFill>
                  <a:srgbClr val="303030"/>
                </a:solidFill>
                <a:latin typeface="Times New Roman" pitchFamily="18" charset="0"/>
                <a:cs typeface="Times New Roman" pitchFamily="18" charset="0"/>
              </a:rPr>
              <a:t>Rattus</a:t>
            </a:r>
            <a:r>
              <a:rPr lang="ru-RU" sz="1800" dirty="0">
                <a:solidFill>
                  <a:srgbClr val="30303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solidFill>
                  <a:srgbClr val="303030"/>
                </a:solidFill>
                <a:latin typeface="Times New Roman" pitchFamily="18" charset="0"/>
                <a:cs typeface="Times New Roman" pitchFamily="18" charset="0"/>
              </a:rPr>
              <a:t>norvegicus</a:t>
            </a:r>
            <a:r>
              <a:rPr lang="ru-RU" sz="1800" dirty="0">
                <a:solidFill>
                  <a:srgbClr val="303030"/>
                </a:solidFill>
                <a:latin typeface="Times New Roman" pitchFamily="18" charset="0"/>
                <a:cs typeface="Times New Roman" pitchFamily="18" charset="0"/>
              </a:rPr>
              <a:t>) — млекопитающее рода Крысы, семейства Мышиные. В природе обитает по берегам разнообразных водоёмов, тем не менее, большинство теперь предпочитает селиться там где есть рядом люди — в садах, полях, на мусорных свалках, в человеческих жилищах. </a:t>
            </a:r>
            <a:r>
              <a:rPr lang="ru-RU" sz="1800" dirty="0">
                <a:solidFill>
                  <a:srgbClr val="404040"/>
                </a:solidFill>
                <a:latin typeface="Times New Roman" pitchFamily="18" charset="0"/>
                <a:cs typeface="Times New Roman" pitchFamily="18" charset="0"/>
              </a:rPr>
              <a:t>Серая крыса может охотится на цыплят, мышей, птиц, мелких ящериц и даже ловить </a:t>
            </a:r>
            <a:r>
              <a:rPr lang="ru-RU" sz="1800" dirty="0" err="1">
                <a:solidFill>
                  <a:srgbClr val="404040"/>
                </a:solidFill>
                <a:latin typeface="Times New Roman" pitchFamily="18" charset="0"/>
                <a:cs typeface="Times New Roman" pitchFamily="18" charset="0"/>
              </a:rPr>
              <a:t>рыбу.</a:t>
            </a:r>
            <a:r>
              <a:rPr lang="ru-RU" sz="1800" dirty="0" err="1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Кроме</a:t>
            </a:r>
            <a:r>
              <a:rPr lang="ru-RU" sz="1800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серой крысы на территории Ростовской области также обитает </a:t>
            </a:r>
            <a:r>
              <a:rPr lang="ru-RU" sz="1800" b="1" dirty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Крыса </a:t>
            </a:r>
            <a:r>
              <a:rPr lang="ru-RU" sz="1800" b="1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чёрная</a:t>
            </a:r>
            <a:r>
              <a:rPr lang="ru-RU" sz="1800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1800" dirty="0">
              <a:solidFill>
                <a:srgbClr val="30303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800" dirty="0"/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8" y="2852936"/>
            <a:ext cx="7697380" cy="37033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987758838"/>
      </p:ext>
    </p:extLst>
  </p:cSld>
  <p:clrMapOvr>
    <a:masterClrMapping/>
  </p:clrMapOvr>
  <p:transition>
    <p:wheel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667544"/>
          </a:xfrm>
        </p:spPr>
        <p:txBody>
          <a:bodyPr>
            <a:noAutofit/>
          </a:bodyPr>
          <a:lstStyle/>
          <a:p>
            <a:pPr marL="342900" lvl="0" indent="-342900" algn="ctr">
              <a:spcBef>
                <a:spcPct val="20000"/>
              </a:spcBef>
            </a:pPr>
            <a:r>
              <a:rPr lang="ru-RU" sz="3200" b="1" cap="none" dirty="0">
                <a:solidFill>
                  <a:srgbClr val="444444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Собака енотовидная</a:t>
            </a:r>
            <a:br>
              <a:rPr lang="ru-RU" sz="3200" b="1" cap="none" dirty="0">
                <a:solidFill>
                  <a:srgbClr val="444444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</a:b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4800" y="1124744"/>
            <a:ext cx="8686800" cy="547260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dirty="0" smtClean="0">
                <a:solidFill>
                  <a:srgbClr val="303030"/>
                </a:solidFill>
                <a:latin typeface="Times New Roman" pitchFamily="18" charset="0"/>
                <a:cs typeface="Times New Roman" pitchFamily="18" charset="0"/>
              </a:rPr>
              <a:t>Собака енотовидная</a:t>
            </a:r>
            <a:r>
              <a:rPr lang="ru-RU" sz="2000" dirty="0">
                <a:solidFill>
                  <a:srgbClr val="303030"/>
                </a:solidFill>
                <a:latin typeface="Times New Roman" pitchFamily="18" charset="0"/>
                <a:cs typeface="Times New Roman" pitchFamily="18" charset="0"/>
              </a:rPr>
              <a:t> (лат. </a:t>
            </a:r>
            <a:r>
              <a:rPr lang="ru-RU" sz="2000" dirty="0" err="1">
                <a:solidFill>
                  <a:srgbClr val="303030"/>
                </a:solidFill>
                <a:latin typeface="Times New Roman" pitchFamily="18" charset="0"/>
                <a:cs typeface="Times New Roman" pitchFamily="18" charset="0"/>
              </a:rPr>
              <a:t>Nyctereutes</a:t>
            </a:r>
            <a:r>
              <a:rPr lang="ru-RU" sz="2000" dirty="0">
                <a:solidFill>
                  <a:srgbClr val="30303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303030"/>
                </a:solidFill>
                <a:latin typeface="Times New Roman" pitchFamily="18" charset="0"/>
                <a:cs typeface="Times New Roman" pitchFamily="18" charset="0"/>
              </a:rPr>
              <a:t>procyonoides</a:t>
            </a:r>
            <a:r>
              <a:rPr lang="ru-RU" sz="2000" dirty="0">
                <a:solidFill>
                  <a:srgbClr val="303030"/>
                </a:solidFill>
                <a:latin typeface="Times New Roman" pitchFamily="18" charset="0"/>
                <a:cs typeface="Times New Roman" pitchFamily="18" charset="0"/>
              </a:rPr>
              <a:t>) — млекопитающее семейства Псовые, рода Енотовидные собаки. Преднамеренно </a:t>
            </a:r>
            <a:r>
              <a:rPr lang="ru-RU" sz="2000" dirty="0" err="1">
                <a:solidFill>
                  <a:srgbClr val="303030"/>
                </a:solidFill>
                <a:latin typeface="Times New Roman" pitchFamily="18" charset="0"/>
                <a:cs typeface="Times New Roman" pitchFamily="18" charset="0"/>
              </a:rPr>
              <a:t>интродуцированный</a:t>
            </a:r>
            <a:r>
              <a:rPr lang="ru-RU" sz="2000" dirty="0">
                <a:solidFill>
                  <a:srgbClr val="303030"/>
                </a:solidFill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ru-RU" sz="2000" dirty="0" err="1">
                <a:solidFill>
                  <a:srgbClr val="303030"/>
                </a:solidFill>
                <a:latin typeface="Times New Roman" pitchFamily="18" charset="0"/>
                <a:cs typeface="Times New Roman" pitchFamily="18" charset="0"/>
              </a:rPr>
              <a:t>саморасселяющийся</a:t>
            </a:r>
            <a:r>
              <a:rPr lang="ru-RU" sz="2000" dirty="0">
                <a:solidFill>
                  <a:srgbClr val="303030"/>
                </a:solidFill>
                <a:latin typeface="Times New Roman" pitchFamily="18" charset="0"/>
                <a:cs typeface="Times New Roman" pitchFamily="18" charset="0"/>
              </a:rPr>
              <a:t> вид. Обитает по заросшим берегам и поймам рек, на влажных лугах с займищами, в приречных лесах</a:t>
            </a:r>
            <a:r>
              <a:rPr lang="ru-RU" sz="2000" dirty="0" smtClean="0">
                <a:solidFill>
                  <a:srgbClr val="30303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2000" dirty="0">
                <a:solidFill>
                  <a:srgbClr val="404040"/>
                </a:solidFill>
                <a:latin typeface="Times New Roman" pitchFamily="18" charset="0"/>
                <a:cs typeface="Times New Roman" pitchFamily="18" charset="0"/>
              </a:rPr>
              <a:t> По окрасу меха этот хищник очень похож на енота-полоскуна, особенно </a:t>
            </a:r>
            <a:r>
              <a:rPr lang="ru-RU" sz="2000" dirty="0" smtClean="0">
                <a:solidFill>
                  <a:srgbClr val="404040"/>
                </a:solidFill>
                <a:latin typeface="Times New Roman" pitchFamily="18" charset="0"/>
                <a:cs typeface="Times New Roman" pitchFamily="18" charset="0"/>
              </a:rPr>
              <a:t>							благодаря </a:t>
            </a:r>
            <a:r>
              <a:rPr lang="ru-RU" sz="2000" dirty="0">
                <a:solidFill>
                  <a:srgbClr val="404040"/>
                </a:solidFill>
                <a:latin typeface="Times New Roman" pitchFamily="18" charset="0"/>
                <a:cs typeface="Times New Roman" pitchFamily="18" charset="0"/>
              </a:rPr>
              <a:t>рисунку в виде </a:t>
            </a:r>
            <a:r>
              <a:rPr lang="ru-RU" sz="2000" dirty="0" smtClean="0">
                <a:solidFill>
                  <a:srgbClr val="404040"/>
                </a:solidFill>
                <a:latin typeface="Times New Roman" pitchFamily="18" charset="0"/>
                <a:cs typeface="Times New Roman" pitchFamily="18" charset="0"/>
              </a:rPr>
              <a:t>						маски </a:t>
            </a:r>
            <a:r>
              <a:rPr lang="ru-RU" sz="2000" dirty="0">
                <a:solidFill>
                  <a:srgbClr val="404040"/>
                </a:solidFill>
                <a:latin typeface="Times New Roman" pitchFamily="18" charset="0"/>
                <a:cs typeface="Times New Roman" pitchFamily="18" charset="0"/>
              </a:rPr>
              <a:t>на морде.</a:t>
            </a:r>
            <a:endParaRPr lang="ru-RU" sz="2000" dirty="0">
              <a:solidFill>
                <a:srgbClr val="30303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2000" dirty="0" smtClean="0">
                <a:solidFill>
                  <a:srgbClr val="404040"/>
                </a:solidFill>
                <a:latin typeface="Times New Roman" pitchFamily="18" charset="0"/>
                <a:cs typeface="Times New Roman" pitchFamily="18" charset="0"/>
              </a:rPr>
              <a:t>						Зимний </a:t>
            </a:r>
            <a:r>
              <a:rPr lang="ru-RU" sz="2000" dirty="0">
                <a:solidFill>
                  <a:srgbClr val="404040"/>
                </a:solidFill>
                <a:latin typeface="Times New Roman" pitchFamily="18" charset="0"/>
                <a:cs typeface="Times New Roman" pitchFamily="18" charset="0"/>
              </a:rPr>
              <a:t>мех у енотовидной </a:t>
            </a:r>
            <a:r>
              <a:rPr lang="ru-RU" sz="2000" dirty="0" smtClean="0">
                <a:solidFill>
                  <a:srgbClr val="404040"/>
                </a:solidFill>
                <a:latin typeface="Times New Roman" pitchFamily="18" charset="0"/>
                <a:cs typeface="Times New Roman" pitchFamily="18" charset="0"/>
              </a:rPr>
              <a:t>						собаки </a:t>
            </a:r>
            <a:r>
              <a:rPr lang="ru-RU" sz="2000" dirty="0">
                <a:solidFill>
                  <a:srgbClr val="404040"/>
                </a:solidFill>
                <a:latin typeface="Times New Roman" pitchFamily="18" charset="0"/>
                <a:cs typeface="Times New Roman" pitchFamily="18" charset="0"/>
              </a:rPr>
              <a:t>длинный и толстый </a:t>
            </a:r>
            <a:r>
              <a:rPr lang="ru-RU" sz="2000" dirty="0" smtClean="0">
                <a:solidFill>
                  <a:srgbClr val="404040"/>
                </a:solidFill>
                <a:latin typeface="Times New Roman" pitchFamily="18" charset="0"/>
                <a:cs typeface="Times New Roman" pitchFamily="18" charset="0"/>
              </a:rPr>
              <a:t>						с </a:t>
            </a:r>
            <a:r>
              <a:rPr lang="ru-RU" sz="2000" dirty="0">
                <a:solidFill>
                  <a:srgbClr val="404040"/>
                </a:solidFill>
                <a:latin typeface="Times New Roman" pitchFamily="18" charset="0"/>
                <a:cs typeface="Times New Roman" pitchFamily="18" charset="0"/>
              </a:rPr>
              <a:t>плотным подшерстком, </a:t>
            </a:r>
            <a:r>
              <a:rPr lang="ru-RU" sz="2000" dirty="0" smtClean="0">
                <a:solidFill>
                  <a:srgbClr val="404040"/>
                </a:solidFill>
                <a:latin typeface="Times New Roman" pitchFamily="18" charset="0"/>
                <a:cs typeface="Times New Roman" pitchFamily="18" charset="0"/>
              </a:rPr>
              <a:t>						он </a:t>
            </a:r>
            <a:r>
              <a:rPr lang="ru-RU" sz="2000" dirty="0">
                <a:solidFill>
                  <a:srgbClr val="404040"/>
                </a:solidFill>
                <a:latin typeface="Times New Roman" pitchFamily="18" charset="0"/>
                <a:cs typeface="Times New Roman" pitchFamily="18" charset="0"/>
              </a:rPr>
              <a:t>защищает животное от </a:t>
            </a:r>
            <a:r>
              <a:rPr lang="ru-RU" sz="2000" dirty="0" smtClean="0">
                <a:solidFill>
                  <a:srgbClr val="404040"/>
                </a:solidFill>
                <a:latin typeface="Times New Roman" pitchFamily="18" charset="0"/>
                <a:cs typeface="Times New Roman" pitchFamily="18" charset="0"/>
              </a:rPr>
              <a:t>						низких </a:t>
            </a:r>
            <a:r>
              <a:rPr lang="ru-RU" sz="2000" dirty="0">
                <a:solidFill>
                  <a:srgbClr val="404040"/>
                </a:solidFill>
                <a:latin typeface="Times New Roman" pitchFamily="18" charset="0"/>
                <a:cs typeface="Times New Roman" pitchFamily="18" charset="0"/>
              </a:rPr>
              <a:t>температур, вплоть </a:t>
            </a:r>
            <a:r>
              <a:rPr lang="ru-RU" sz="2000" dirty="0" smtClean="0">
                <a:solidFill>
                  <a:srgbClr val="404040"/>
                </a:solidFill>
                <a:latin typeface="Times New Roman" pitchFamily="18" charset="0"/>
                <a:cs typeface="Times New Roman" pitchFamily="18" charset="0"/>
              </a:rPr>
              <a:t>						до </a:t>
            </a:r>
            <a:r>
              <a:rPr lang="ru-RU" sz="2000" dirty="0">
                <a:solidFill>
                  <a:srgbClr val="404040"/>
                </a:solidFill>
                <a:latin typeface="Times New Roman" pitchFamily="18" charset="0"/>
                <a:cs typeface="Times New Roman" pitchFamily="18" charset="0"/>
              </a:rPr>
              <a:t>-20.. -25°C.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2780928"/>
            <a:ext cx="5230888" cy="39411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345706217"/>
      </p:ext>
    </p:extLst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188640"/>
            <a:ext cx="8686800" cy="864096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>
                <a:solidFill>
                  <a:srgbClr val="444444"/>
                </a:solidFill>
                <a:effectLst/>
                <a:latin typeface="Times New Roman" pitchFamily="18" charset="0"/>
                <a:cs typeface="Times New Roman" pitchFamily="18" charset="0"/>
              </a:rPr>
              <a:t>Мышь полевая</a:t>
            </a:r>
            <a:br>
              <a:rPr lang="ru-RU" sz="3200" b="1" dirty="0">
                <a:solidFill>
                  <a:srgbClr val="444444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3200" dirty="0">
                <a:solidFill>
                  <a:srgbClr val="303030"/>
                </a:solidFill>
                <a:effectLst/>
                <a:latin typeface="Times New Roman" pitchFamily="18" charset="0"/>
                <a:cs typeface="Times New Roman" pitchFamily="18" charset="0"/>
              </a:rPr>
              <a:t> 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4800" y="1052736"/>
            <a:ext cx="8686800" cy="54006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b="1" dirty="0">
                <a:solidFill>
                  <a:srgbClr val="444444"/>
                </a:solidFill>
                <a:latin typeface="Times New Roman" pitchFamily="18" charset="0"/>
                <a:cs typeface="Times New Roman" pitchFamily="18" charset="0"/>
              </a:rPr>
              <a:t>Мышь </a:t>
            </a:r>
            <a:r>
              <a:rPr lang="ru-RU" sz="1800" b="1" dirty="0" smtClean="0">
                <a:solidFill>
                  <a:srgbClr val="444444"/>
                </a:solidFill>
                <a:latin typeface="Times New Roman" pitchFamily="18" charset="0"/>
                <a:cs typeface="Times New Roman" pitchFamily="18" charset="0"/>
              </a:rPr>
              <a:t>полевая</a:t>
            </a:r>
            <a:r>
              <a:rPr lang="ru-RU" sz="1800" dirty="0">
                <a:solidFill>
                  <a:srgbClr val="303030"/>
                </a:solidFill>
                <a:latin typeface="Times New Roman" pitchFamily="18" charset="0"/>
                <a:cs typeface="Times New Roman" pitchFamily="18" charset="0"/>
              </a:rPr>
              <a:t> (лат. </a:t>
            </a:r>
            <a:r>
              <a:rPr lang="ru-RU" sz="1800" dirty="0" err="1">
                <a:solidFill>
                  <a:srgbClr val="303030"/>
                </a:solidFill>
                <a:latin typeface="Times New Roman" pitchFamily="18" charset="0"/>
                <a:cs typeface="Times New Roman" pitchFamily="18" charset="0"/>
              </a:rPr>
              <a:t>Apodemus</a:t>
            </a:r>
            <a:r>
              <a:rPr lang="ru-RU" sz="1800" dirty="0">
                <a:solidFill>
                  <a:srgbClr val="30303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solidFill>
                  <a:srgbClr val="303030"/>
                </a:solidFill>
                <a:latin typeface="Times New Roman" pitchFamily="18" charset="0"/>
                <a:cs typeface="Times New Roman" pitchFamily="18" charset="0"/>
              </a:rPr>
              <a:t>agrarius</a:t>
            </a:r>
            <a:r>
              <a:rPr lang="ru-RU" sz="1800" dirty="0">
                <a:solidFill>
                  <a:srgbClr val="303030"/>
                </a:solidFill>
                <a:latin typeface="Times New Roman" pitchFamily="18" charset="0"/>
                <a:cs typeface="Times New Roman" pitchFamily="18" charset="0"/>
              </a:rPr>
              <a:t>) — вид животных из отряда Грызуны, семейства Мышиные, рода Лесные и полевые мыши. Обитает в открытых биотопах — на лугах, опушках, в зарослях кустарника, на сельскохозяйственных землях</a:t>
            </a:r>
            <a:r>
              <a:rPr lang="ru-RU" sz="1800" dirty="0" smtClean="0">
                <a:solidFill>
                  <a:srgbClr val="30303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1800" dirty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 Кроме полевой мыши на территории Ростовской области обитают следующие виды из семейства Мышиные: </a:t>
            </a:r>
            <a:r>
              <a:rPr lang="ru-RU" sz="1800" b="1" dirty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Мышь домовая</a:t>
            </a:r>
            <a:r>
              <a:rPr lang="ru-RU" sz="1800" dirty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 (лат. </a:t>
            </a:r>
            <a:r>
              <a:rPr lang="en-US" sz="1800" dirty="0" err="1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Mus</a:t>
            </a:r>
            <a:r>
              <a:rPr lang="en-US" sz="1800" dirty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musculus</a:t>
            </a:r>
            <a:r>
              <a:rPr lang="en-US" sz="1800" dirty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), </a:t>
            </a:r>
            <a:r>
              <a:rPr lang="ru-RU" sz="1800" b="1" dirty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Мышь </a:t>
            </a:r>
            <a:r>
              <a:rPr lang="ru-RU" sz="1800" b="1" dirty="0" err="1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курганчиковая</a:t>
            </a:r>
            <a:r>
              <a:rPr lang="ru-RU" sz="1800" dirty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 (лат. </a:t>
            </a:r>
            <a:r>
              <a:rPr lang="en-US" sz="1800" dirty="0" err="1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Mus</a:t>
            </a:r>
            <a:r>
              <a:rPr lang="en-US" sz="1800" dirty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spicilegus</a:t>
            </a:r>
            <a:r>
              <a:rPr lang="en-US" sz="1800" dirty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), </a:t>
            </a:r>
            <a:r>
              <a:rPr lang="ru-RU" sz="1800" b="1" dirty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Мышь желтогорлая</a:t>
            </a:r>
            <a:r>
              <a:rPr lang="ru-RU" sz="1800" dirty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 (лат. </a:t>
            </a:r>
            <a:r>
              <a:rPr lang="en-US" sz="1800" dirty="0" err="1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Apodemus</a:t>
            </a:r>
            <a:r>
              <a:rPr lang="en-US" sz="1800" dirty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flavicollis</a:t>
            </a:r>
            <a:r>
              <a:rPr lang="en-US" sz="1800" dirty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), </a:t>
            </a:r>
            <a:r>
              <a:rPr lang="ru-RU" sz="1800" b="1" dirty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Мышь желтобрюхая</a:t>
            </a:r>
            <a:r>
              <a:rPr lang="ru-RU" sz="1800" dirty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 (лат. </a:t>
            </a:r>
            <a:r>
              <a:rPr lang="en-US" sz="1800" dirty="0" err="1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Apodemus</a:t>
            </a:r>
            <a:r>
              <a:rPr lang="en-US" sz="1800" dirty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fulvipectus</a:t>
            </a:r>
            <a:r>
              <a:rPr lang="en-US" sz="1800" dirty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), </a:t>
            </a:r>
            <a:r>
              <a:rPr lang="ru-RU" sz="1800" b="1" dirty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Мышь малая лесная</a:t>
            </a:r>
            <a:r>
              <a:rPr lang="ru-RU" sz="1800" dirty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 (лат. </a:t>
            </a:r>
            <a:r>
              <a:rPr lang="en-US" sz="1800" dirty="0" err="1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Apodemus</a:t>
            </a:r>
            <a:r>
              <a:rPr lang="en-US" sz="1800" dirty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uralensis</a:t>
            </a:r>
            <a:r>
              <a:rPr lang="en-US" sz="1800" dirty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), </a:t>
            </a:r>
            <a:r>
              <a:rPr lang="ru-RU" sz="1800" b="1" dirty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Мышь-малютка</a:t>
            </a:r>
            <a:r>
              <a:rPr lang="ru-RU" sz="1800" dirty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 (лат. </a:t>
            </a:r>
            <a:r>
              <a:rPr lang="en-US" sz="1800" dirty="0" err="1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Micromys</a:t>
            </a:r>
            <a:r>
              <a:rPr lang="en-US" sz="1800" dirty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minutus</a:t>
            </a:r>
            <a:r>
              <a:rPr lang="en-US" sz="1800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).</a:t>
            </a:r>
            <a:r>
              <a:rPr lang="ru-RU" sz="1800" dirty="0">
                <a:solidFill>
                  <a:srgbClr val="303030"/>
                </a:solidFill>
                <a:latin typeface="Times New Roman" pitchFamily="18" charset="0"/>
                <a:cs typeface="Times New Roman" pitchFamily="18" charset="0"/>
              </a:rPr>
              <a:t> Полевая мышь отличается от близких видов семейства Мышиные наличием узкой тёмной полосы вдоль позвоночника.</a:t>
            </a:r>
            <a:endParaRPr lang="en-US" sz="1800" dirty="0">
              <a:solidFill>
                <a:srgbClr val="333333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sz="1800" dirty="0"/>
              <a:t/>
            </a:r>
            <a:br>
              <a:rPr lang="en-US" sz="1800" dirty="0"/>
            </a:br>
            <a:endParaRPr lang="ru-RU" sz="1800" b="0" i="0" dirty="0">
              <a:solidFill>
                <a:srgbClr val="303030"/>
              </a:solidFill>
              <a:effectLst/>
              <a:latin typeface="Arial"/>
            </a:endParaRPr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75856" y="3645024"/>
            <a:ext cx="5616624" cy="30963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938422809"/>
      </p:ext>
    </p:extLst>
  </p:cSld>
  <p:clrMapOvr>
    <a:masterClrMapping/>
  </p:clrMapOvr>
  <p:transition>
    <p:wheel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ru-RU" dirty="0" smtClean="0"/>
              <a:t>Это только часть обитателей Ростовской области…</a:t>
            </a:r>
          </a:p>
          <a:p>
            <a:pPr algn="ctr"/>
            <a:endParaRPr lang="ru-RU" dirty="0"/>
          </a:p>
          <a:p>
            <a:pPr algn="ctr">
              <a:buNone/>
            </a:pPr>
            <a:endParaRPr lang="ru-RU" dirty="0" smtClean="0"/>
          </a:p>
          <a:p>
            <a:pPr marL="0" indent="0" algn="ctr">
              <a:buNone/>
            </a:pPr>
            <a:r>
              <a:rPr lang="ru-RU" dirty="0" smtClean="0"/>
              <a:t>Спасибо за внимание!!!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043318850"/>
      </p:ext>
    </p:extLst>
  </p:cSld>
  <p:clrMapOvr>
    <a:masterClrMapping/>
  </p:clrMapOvr>
  <p:transition>
    <p:wheel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116632"/>
            <a:ext cx="8686800" cy="1008112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>
                <a:solidFill>
                  <a:srgbClr val="444444"/>
                </a:solidFill>
                <a:effectLst/>
                <a:latin typeface="Times New Roman" pitchFamily="18" charset="0"/>
                <a:cs typeface="Times New Roman" pitchFamily="18" charset="0"/>
              </a:rPr>
              <a:t>Корсак, или степная лисица</a:t>
            </a:r>
            <a:br>
              <a:rPr lang="ru-RU" sz="3200" b="1" dirty="0">
                <a:solidFill>
                  <a:srgbClr val="444444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3200" dirty="0">
                <a:solidFill>
                  <a:srgbClr val="303030"/>
                </a:solidFill>
                <a:effectLst/>
                <a:latin typeface="Times New Roman" pitchFamily="18" charset="0"/>
                <a:cs typeface="Times New Roman" pitchFamily="18" charset="0"/>
              </a:rPr>
              <a:t> 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124744"/>
            <a:ext cx="8686800" cy="547260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b="1" dirty="0" smtClean="0">
                <a:solidFill>
                  <a:srgbClr val="444444"/>
                </a:solidFill>
                <a:latin typeface="Arial" pitchFamily="34" charset="0"/>
                <a:cs typeface="Arial" pitchFamily="34" charset="0"/>
              </a:rPr>
              <a:t>Лисица обыкновенная </a:t>
            </a:r>
            <a:r>
              <a:rPr lang="ru-RU" sz="1800" dirty="0" smtClean="0">
                <a:solidFill>
                  <a:srgbClr val="303030"/>
                </a:solidFill>
                <a:latin typeface="Arial" pitchFamily="34" charset="0"/>
                <a:cs typeface="Arial" pitchFamily="34" charset="0"/>
              </a:rPr>
              <a:t>лат</a:t>
            </a:r>
            <a:r>
              <a:rPr lang="ru-RU" sz="1800" dirty="0">
                <a:solidFill>
                  <a:srgbClr val="303030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ru-RU" sz="1800" dirty="0" err="1">
                <a:solidFill>
                  <a:srgbClr val="303030"/>
                </a:solidFill>
                <a:latin typeface="Arial" pitchFamily="34" charset="0"/>
                <a:cs typeface="Arial" pitchFamily="34" charset="0"/>
              </a:rPr>
              <a:t>Vulpes</a:t>
            </a:r>
            <a:r>
              <a:rPr lang="ru-RU" sz="1800" dirty="0">
                <a:solidFill>
                  <a:srgbClr val="30303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800" dirty="0" err="1">
                <a:solidFill>
                  <a:srgbClr val="303030"/>
                </a:solidFill>
                <a:latin typeface="Arial" pitchFamily="34" charset="0"/>
                <a:cs typeface="Arial" pitchFamily="34" charset="0"/>
              </a:rPr>
              <a:t>vulpes</a:t>
            </a:r>
            <a:r>
              <a:rPr lang="ru-RU" sz="1800" dirty="0">
                <a:solidFill>
                  <a:srgbClr val="303030"/>
                </a:solidFill>
                <a:latin typeface="Arial" pitchFamily="34" charset="0"/>
                <a:cs typeface="Arial" pitchFamily="34" charset="0"/>
              </a:rPr>
              <a:t>) — представитель семейства Псовые, рода Лисицы. Лиса отдаёт предпочтение лесостепи, открытым участкам с зарослями кустарника, предоставляющими множество укрытий.</a:t>
            </a:r>
          </a:p>
          <a:p>
            <a:pPr marL="0" indent="0">
              <a:buNone/>
            </a:pPr>
            <a:r>
              <a:rPr lang="ru-RU" sz="1800" dirty="0" smtClean="0">
                <a:solidFill>
                  <a:srgbClr val="303030"/>
                </a:solidFill>
                <a:latin typeface="Arial" pitchFamily="34" charset="0"/>
                <a:cs typeface="Arial" pitchFamily="34" charset="0"/>
              </a:rPr>
              <a:t>	Лиса </a:t>
            </a:r>
            <a:r>
              <a:rPr lang="ru-RU" sz="1800" dirty="0">
                <a:solidFill>
                  <a:srgbClr val="303030"/>
                </a:solidFill>
                <a:latin typeface="Arial" pitchFamily="34" charset="0"/>
                <a:cs typeface="Arial" pitchFamily="34" charset="0"/>
              </a:rPr>
              <a:t>не приурочена к определенной природной зоне, она встречается во всех широтных полосах от тундры до гор и пустынь. Обитая во всех природных зонах России лиса приспособилась к самым различным условиям существования.</a:t>
            </a:r>
          </a:p>
          <a:p>
            <a:pPr marL="0" indent="0">
              <a:buNone/>
            </a:pPr>
            <a:r>
              <a:rPr lang="ru-RU" sz="1800" dirty="0" smtClean="0">
                <a:solidFill>
                  <a:srgbClr val="303030"/>
                </a:solidFill>
                <a:latin typeface="Arial" pitchFamily="34" charset="0"/>
                <a:cs typeface="Arial" pitchFamily="34" charset="0"/>
              </a:rPr>
              <a:t>					В </a:t>
            </a:r>
            <a:r>
              <a:rPr lang="ru-RU" sz="1800" dirty="0">
                <a:solidFill>
                  <a:srgbClr val="303030"/>
                </a:solidFill>
                <a:latin typeface="Arial" pitchFamily="34" charset="0"/>
                <a:cs typeface="Arial" pitchFamily="34" charset="0"/>
              </a:rPr>
              <a:t>полосе тайги она сама вырывает </a:t>
            </a:r>
            <a:r>
              <a:rPr lang="ru-RU" sz="1800" dirty="0" smtClean="0">
                <a:solidFill>
                  <a:srgbClr val="303030"/>
                </a:solidFill>
                <a:latin typeface="Arial" pitchFamily="34" charset="0"/>
                <a:cs typeface="Arial" pitchFamily="34" charset="0"/>
              </a:rPr>
              <a:t>					глубокие </a:t>
            </a:r>
            <a:r>
              <a:rPr lang="ru-RU" sz="1800" dirty="0">
                <a:solidFill>
                  <a:srgbClr val="303030"/>
                </a:solidFill>
                <a:latin typeface="Arial" pitchFamily="34" charset="0"/>
                <a:cs typeface="Arial" pitchFamily="34" charset="0"/>
              </a:rPr>
              <a:t>норы с несколькими </a:t>
            </a:r>
            <a:r>
              <a:rPr lang="ru-RU" sz="1800" dirty="0" smtClean="0">
                <a:solidFill>
                  <a:srgbClr val="303030"/>
                </a:solidFill>
                <a:latin typeface="Arial" pitchFamily="34" charset="0"/>
                <a:cs typeface="Arial" pitchFamily="34" charset="0"/>
              </a:rPr>
              <a:t>						выходами </a:t>
            </a:r>
            <a:r>
              <a:rPr lang="ru-RU" sz="1800" dirty="0">
                <a:solidFill>
                  <a:srgbClr val="303030"/>
                </a:solidFill>
                <a:latin typeface="Arial" pitchFamily="34" charset="0"/>
                <a:cs typeface="Arial" pitchFamily="34" charset="0"/>
              </a:rPr>
              <a:t>в лесу, но может </a:t>
            </a:r>
            <a:r>
              <a:rPr lang="ru-RU" sz="1800" dirty="0" smtClean="0">
                <a:solidFill>
                  <a:srgbClr val="303030"/>
                </a:solidFill>
                <a:latin typeface="Arial" pitchFamily="34" charset="0"/>
                <a:cs typeface="Arial" pitchFamily="34" charset="0"/>
              </a:rPr>
              <a:t>						воспользоваться </a:t>
            </a:r>
            <a:r>
              <a:rPr lang="ru-RU" sz="1800" dirty="0">
                <a:solidFill>
                  <a:srgbClr val="303030"/>
                </a:solidFill>
                <a:latin typeface="Arial" pitchFamily="34" charset="0"/>
                <a:cs typeface="Arial" pitchFamily="34" charset="0"/>
              </a:rPr>
              <a:t>здесь и покинутым </a:t>
            </a:r>
            <a:r>
              <a:rPr lang="ru-RU" sz="1800" dirty="0" smtClean="0">
                <a:solidFill>
                  <a:srgbClr val="303030"/>
                </a:solidFill>
                <a:latin typeface="Arial" pitchFamily="34" charset="0"/>
                <a:cs typeface="Arial" pitchFamily="34" charset="0"/>
              </a:rPr>
              <a:t>					жильём </a:t>
            </a:r>
            <a:r>
              <a:rPr lang="ru-RU" sz="1800" dirty="0">
                <a:solidFill>
                  <a:srgbClr val="303030"/>
                </a:solidFill>
                <a:latin typeface="Arial" pitchFamily="34" charset="0"/>
                <a:cs typeface="Arial" pitchFamily="34" charset="0"/>
              </a:rPr>
              <a:t>других животных, например, </a:t>
            </a:r>
            <a:r>
              <a:rPr lang="ru-RU" sz="1800" dirty="0" smtClean="0">
                <a:solidFill>
                  <a:srgbClr val="303030"/>
                </a:solidFill>
                <a:latin typeface="Arial" pitchFamily="34" charset="0"/>
                <a:cs typeface="Arial" pitchFamily="34" charset="0"/>
              </a:rPr>
              <a:t>					барсуков</a:t>
            </a:r>
            <a:r>
              <a:rPr lang="ru-RU" sz="1800" dirty="0">
                <a:solidFill>
                  <a:srgbClr val="303030"/>
                </a:solidFill>
                <a:latin typeface="Arial" pitchFamily="34" charset="0"/>
                <a:cs typeface="Arial" pitchFamily="34" charset="0"/>
              </a:rPr>
              <a:t>. В степной зоне лиса часто </a:t>
            </a:r>
            <a:r>
              <a:rPr lang="ru-RU" sz="1800" dirty="0" smtClean="0">
                <a:solidFill>
                  <a:srgbClr val="303030"/>
                </a:solidFill>
                <a:latin typeface="Arial" pitchFamily="34" charset="0"/>
                <a:cs typeface="Arial" pitchFamily="34" charset="0"/>
              </a:rPr>
              <a:t>					занимает </a:t>
            </a:r>
            <a:r>
              <a:rPr lang="ru-RU" sz="1800" dirty="0">
                <a:solidFill>
                  <a:srgbClr val="303030"/>
                </a:solidFill>
                <a:latin typeface="Arial" pitchFamily="34" charset="0"/>
                <a:cs typeface="Arial" pitchFamily="34" charset="0"/>
              </a:rPr>
              <a:t>норы сурков. В тундре, как </a:t>
            </a:r>
            <a:r>
              <a:rPr lang="ru-RU" sz="1800" dirty="0" smtClean="0">
                <a:solidFill>
                  <a:srgbClr val="303030"/>
                </a:solidFill>
                <a:latin typeface="Arial" pitchFamily="34" charset="0"/>
                <a:cs typeface="Arial" pitchFamily="34" charset="0"/>
              </a:rPr>
              <a:t>					и </a:t>
            </a:r>
            <a:r>
              <a:rPr lang="ru-RU" sz="1800" dirty="0">
                <a:solidFill>
                  <a:srgbClr val="303030"/>
                </a:solidFill>
                <a:latin typeface="Arial" pitchFamily="34" charset="0"/>
                <a:cs typeface="Arial" pitchFamily="34" charset="0"/>
              </a:rPr>
              <a:t>в тайге, она копает свои норы.</a:t>
            </a:r>
          </a:p>
          <a:p>
            <a:endParaRPr lang="ru-RU" sz="1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3213463"/>
            <a:ext cx="4725349" cy="34123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462192696"/>
      </p:ext>
    </p:extLst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116632"/>
            <a:ext cx="8686800" cy="1008112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solidFill>
                  <a:srgbClr val="444444"/>
                </a:solidFill>
                <a:effectLst/>
                <a:latin typeface="Times New Roman" pitchFamily="18" charset="0"/>
                <a:cs typeface="Times New Roman" pitchFamily="18" charset="0"/>
              </a:rPr>
              <a:t>Рысь обыкновенная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052736"/>
            <a:ext cx="8686800" cy="554461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b="1" dirty="0">
                <a:solidFill>
                  <a:srgbClr val="444444"/>
                </a:solidFill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ru-RU" sz="1800" b="1" dirty="0">
                <a:solidFill>
                  <a:srgbClr val="444444"/>
                </a:solidFill>
                <a:latin typeface="Arial" pitchFamily="34" charset="0"/>
                <a:cs typeface="Arial" pitchFamily="34" charset="0"/>
              </a:rPr>
              <a:t>ысь </a:t>
            </a:r>
            <a:r>
              <a:rPr lang="ru-RU" sz="1800" b="1" dirty="0" smtClean="0">
                <a:solidFill>
                  <a:srgbClr val="444444"/>
                </a:solidFill>
                <a:latin typeface="Arial" pitchFamily="34" charset="0"/>
                <a:cs typeface="Arial" pitchFamily="34" charset="0"/>
              </a:rPr>
              <a:t>обыкновенная </a:t>
            </a:r>
            <a:r>
              <a:rPr lang="ru-RU" sz="1800" dirty="0" smtClean="0">
                <a:solidFill>
                  <a:srgbClr val="303030"/>
                </a:solidFill>
                <a:latin typeface="Arial" pitchFamily="34" charset="0"/>
                <a:cs typeface="Arial" pitchFamily="34" charset="0"/>
              </a:rPr>
              <a:t>лат</a:t>
            </a:r>
            <a:r>
              <a:rPr lang="ru-RU" sz="1800" dirty="0">
                <a:solidFill>
                  <a:srgbClr val="303030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ru-RU" sz="1800" dirty="0" err="1">
                <a:solidFill>
                  <a:srgbClr val="303030"/>
                </a:solidFill>
                <a:latin typeface="Arial" pitchFamily="34" charset="0"/>
                <a:cs typeface="Arial" pitchFamily="34" charset="0"/>
              </a:rPr>
              <a:t>Lynx</a:t>
            </a:r>
            <a:r>
              <a:rPr lang="ru-RU" sz="1800" dirty="0">
                <a:solidFill>
                  <a:srgbClr val="30303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800" dirty="0" err="1">
                <a:solidFill>
                  <a:srgbClr val="303030"/>
                </a:solidFill>
                <a:latin typeface="Arial" pitchFamily="34" charset="0"/>
                <a:cs typeface="Arial" pitchFamily="34" charset="0"/>
              </a:rPr>
              <a:t>lynx</a:t>
            </a:r>
            <a:r>
              <a:rPr lang="ru-RU" sz="1800" dirty="0">
                <a:solidFill>
                  <a:srgbClr val="303030"/>
                </a:solidFill>
                <a:latin typeface="Arial" pitchFamily="34" charset="0"/>
                <a:cs typeface="Arial" pitchFamily="34" charset="0"/>
              </a:rPr>
              <a:t>) — вид животных из отряда Хищные, семейства Кошачьи, рода Рыси. Встречается на севере и северо-западе области в лесах с густым подлеском и буреломом, иногда заходит в лесостепь. Вид занесён в Красную книгу Ростовской области со статусом – «Редкие</a:t>
            </a:r>
            <a:r>
              <a:rPr lang="ru-RU" sz="1800" dirty="0" smtClean="0">
                <a:solidFill>
                  <a:srgbClr val="303030"/>
                </a:solidFill>
                <a:latin typeface="Arial" pitchFamily="34" charset="0"/>
                <a:cs typeface="Arial" pitchFamily="34" charset="0"/>
              </a:rPr>
              <a:t>».</a:t>
            </a:r>
            <a:r>
              <a:rPr lang="ru-RU" sz="1800" dirty="0">
                <a:solidFill>
                  <a:srgbClr val="303030"/>
                </a:solidFill>
                <a:latin typeface="Arial" pitchFamily="34" charset="0"/>
                <a:cs typeface="Arial" pitchFamily="34" charset="0"/>
              </a:rPr>
              <a:t> Из четырех видов рыси, обыкновенная (евразийская) рысь является самым большим по размеру. Обыкновенная рысь размером с крупную собаку, длина </a:t>
            </a:r>
            <a:r>
              <a:rPr lang="ru-RU" sz="1800" dirty="0" smtClean="0">
                <a:solidFill>
                  <a:srgbClr val="303030"/>
                </a:solidFill>
                <a:latin typeface="Arial" pitchFamily="34" charset="0"/>
                <a:cs typeface="Arial" pitchFamily="34" charset="0"/>
              </a:rPr>
              <a:t>						тела </a:t>
            </a:r>
            <a:r>
              <a:rPr lang="ru-RU" sz="1800" dirty="0">
                <a:solidFill>
                  <a:srgbClr val="303030"/>
                </a:solidFill>
                <a:latin typeface="Arial" pitchFamily="34" charset="0"/>
                <a:cs typeface="Arial" pitchFamily="34" charset="0"/>
              </a:rPr>
              <a:t>составляет 80—130 см </a:t>
            </a:r>
            <a:r>
              <a:rPr lang="ru-RU" sz="1800" dirty="0" smtClean="0">
                <a:solidFill>
                  <a:srgbClr val="303030"/>
                </a:solidFill>
                <a:latin typeface="Arial" pitchFamily="34" charset="0"/>
                <a:cs typeface="Arial" pitchFamily="34" charset="0"/>
              </a:rPr>
              <a:t>						и </a:t>
            </a:r>
            <a:r>
              <a:rPr lang="ru-RU" sz="1800" dirty="0">
                <a:solidFill>
                  <a:srgbClr val="303030"/>
                </a:solidFill>
                <a:latin typeface="Arial" pitchFamily="34" charset="0"/>
                <a:cs typeface="Arial" pitchFamily="34" charset="0"/>
              </a:rPr>
              <a:t>70 см в холке. Вес самок </a:t>
            </a:r>
            <a:r>
              <a:rPr lang="ru-RU" sz="1800" dirty="0" smtClean="0">
                <a:solidFill>
                  <a:srgbClr val="303030"/>
                </a:solidFill>
                <a:latin typeface="Arial" pitchFamily="34" charset="0"/>
                <a:cs typeface="Arial" pitchFamily="34" charset="0"/>
              </a:rPr>
              <a:t>						составляет </a:t>
            </a:r>
            <a:r>
              <a:rPr lang="ru-RU" sz="1800" dirty="0">
                <a:solidFill>
                  <a:srgbClr val="303030"/>
                </a:solidFill>
                <a:latin typeface="Arial" pitchFamily="34" charset="0"/>
                <a:cs typeface="Arial" pitchFamily="34" charset="0"/>
              </a:rPr>
              <a:t>в среднем 20 кг, </a:t>
            </a:r>
            <a:r>
              <a:rPr lang="ru-RU" sz="1800" dirty="0" smtClean="0">
                <a:solidFill>
                  <a:srgbClr val="303030"/>
                </a:solidFill>
                <a:latin typeface="Arial" pitchFamily="34" charset="0"/>
                <a:cs typeface="Arial" pitchFamily="34" charset="0"/>
              </a:rPr>
              <a:t>						взрослых </a:t>
            </a:r>
            <a:r>
              <a:rPr lang="ru-RU" sz="1800" dirty="0">
                <a:solidFill>
                  <a:srgbClr val="303030"/>
                </a:solidFill>
                <a:latin typeface="Arial" pitchFamily="34" charset="0"/>
                <a:cs typeface="Arial" pitchFamily="34" charset="0"/>
              </a:rPr>
              <a:t>самцов - 25 кг, </a:t>
            </a:r>
            <a:r>
              <a:rPr lang="ru-RU" sz="1800" dirty="0" smtClean="0">
                <a:solidFill>
                  <a:srgbClr val="303030"/>
                </a:solidFill>
                <a:latin typeface="Arial" pitchFamily="34" charset="0"/>
                <a:cs typeface="Arial" pitchFamily="34" charset="0"/>
              </a:rPr>
              <a:t>							очень </a:t>
            </a:r>
            <a:r>
              <a:rPr lang="ru-RU" sz="1800" dirty="0">
                <a:solidFill>
                  <a:srgbClr val="303030"/>
                </a:solidFill>
                <a:latin typeface="Arial" pitchFamily="34" charset="0"/>
                <a:cs typeface="Arial" pitchFamily="34" charset="0"/>
              </a:rPr>
              <a:t>редко может </a:t>
            </a:r>
            <a:r>
              <a:rPr lang="ru-RU" sz="1800" dirty="0" smtClean="0">
                <a:solidFill>
                  <a:srgbClr val="303030"/>
                </a:solidFill>
                <a:latin typeface="Arial" pitchFamily="34" charset="0"/>
                <a:cs typeface="Arial" pitchFamily="34" charset="0"/>
              </a:rPr>
              <a:t>							достигать </a:t>
            </a:r>
            <a:r>
              <a:rPr lang="ru-RU" sz="1800" dirty="0">
                <a:solidFill>
                  <a:srgbClr val="303030"/>
                </a:solidFill>
                <a:latin typeface="Arial" pitchFamily="34" charset="0"/>
                <a:cs typeface="Arial" pitchFamily="34" charset="0"/>
              </a:rPr>
              <a:t>до 35 кг.</a:t>
            </a:r>
          </a:p>
          <a:p>
            <a:pPr marL="0" indent="0">
              <a:buNone/>
            </a:pPr>
            <a:r>
              <a:rPr lang="ru-RU" sz="1800" dirty="0" smtClean="0">
                <a:solidFill>
                  <a:srgbClr val="404040"/>
                </a:solidFill>
                <a:latin typeface="Arial" pitchFamily="34" charset="0"/>
                <a:cs typeface="Arial" pitchFamily="34" charset="0"/>
              </a:rPr>
              <a:t>						Рысь </a:t>
            </a:r>
            <a:r>
              <a:rPr lang="ru-RU" sz="1800" dirty="0">
                <a:solidFill>
                  <a:srgbClr val="404040"/>
                </a:solidFill>
                <a:latin typeface="Arial" pitchFamily="34" charset="0"/>
                <a:cs typeface="Arial" pitchFamily="34" charset="0"/>
              </a:rPr>
              <a:t>имеет характерную </a:t>
            </a:r>
            <a:r>
              <a:rPr lang="ru-RU" sz="1800" dirty="0" smtClean="0">
                <a:solidFill>
                  <a:srgbClr val="404040"/>
                </a:solidFill>
                <a:latin typeface="Arial" pitchFamily="34" charset="0"/>
                <a:cs typeface="Arial" pitchFamily="34" charset="0"/>
              </a:rPr>
              <a:t>							внешность</a:t>
            </a:r>
            <a:r>
              <a:rPr lang="ru-RU" sz="1800" dirty="0">
                <a:solidFill>
                  <a:srgbClr val="404040"/>
                </a:solidFill>
                <a:latin typeface="Arial" pitchFamily="34" charset="0"/>
                <a:cs typeface="Arial" pitchFamily="34" charset="0"/>
              </a:rPr>
              <a:t>: короткий хвост, </a:t>
            </a:r>
            <a:r>
              <a:rPr lang="ru-RU" sz="1800" dirty="0" smtClean="0">
                <a:solidFill>
                  <a:srgbClr val="404040"/>
                </a:solidFill>
                <a:latin typeface="Arial" pitchFamily="34" charset="0"/>
                <a:cs typeface="Arial" pitchFamily="34" charset="0"/>
              </a:rPr>
              <a:t>						пучки </a:t>
            </a:r>
            <a:r>
              <a:rPr lang="ru-RU" sz="1800" dirty="0">
                <a:solidFill>
                  <a:srgbClr val="404040"/>
                </a:solidFill>
                <a:latin typeface="Arial" pitchFamily="34" charset="0"/>
                <a:cs typeface="Arial" pitchFamily="34" charset="0"/>
              </a:rPr>
              <a:t>чёрных волос </a:t>
            </a:r>
            <a:r>
              <a:rPr lang="ru-RU" sz="1800" dirty="0" smtClean="0">
                <a:solidFill>
                  <a:srgbClr val="404040"/>
                </a:solidFill>
                <a:latin typeface="Arial" pitchFamily="34" charset="0"/>
                <a:cs typeface="Arial" pitchFamily="34" charset="0"/>
              </a:rPr>
              <a:t>							(</a:t>
            </a:r>
            <a:r>
              <a:rPr lang="ru-RU" sz="1800" dirty="0">
                <a:solidFill>
                  <a:srgbClr val="404040"/>
                </a:solidFill>
                <a:latin typeface="Arial" pitchFamily="34" charset="0"/>
                <a:cs typeface="Arial" pitchFamily="34" charset="0"/>
              </a:rPr>
              <a:t>кисточки) на кончиках </a:t>
            </a:r>
            <a:r>
              <a:rPr lang="ru-RU" sz="1800" dirty="0" smtClean="0">
                <a:solidFill>
                  <a:srgbClr val="404040"/>
                </a:solidFill>
                <a:latin typeface="Arial" pitchFamily="34" charset="0"/>
                <a:cs typeface="Arial" pitchFamily="34" charset="0"/>
              </a:rPr>
              <a:t>							ушей</a:t>
            </a:r>
            <a:r>
              <a:rPr lang="ru-RU" sz="1800" dirty="0">
                <a:solidFill>
                  <a:srgbClr val="404040"/>
                </a:solidFill>
                <a:latin typeface="Arial" pitchFamily="34" charset="0"/>
                <a:cs typeface="Arial" pitchFamily="34" charset="0"/>
              </a:rPr>
              <a:t>, крупные лапы.</a:t>
            </a:r>
            <a:endParaRPr lang="ru-RU" sz="1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2852936"/>
            <a:ext cx="5506369" cy="36724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786054584"/>
      </p:ext>
    </p:extLst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595536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rgbClr val="444444"/>
                </a:solidFill>
                <a:effectLst/>
                <a:latin typeface="Times New Roman" pitchFamily="18" charset="0"/>
                <a:cs typeface="Times New Roman" pitchFamily="18" charset="0"/>
              </a:rPr>
              <a:t>Кот степной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4800" y="1124744"/>
            <a:ext cx="8686800" cy="54006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b="1" dirty="0">
                <a:solidFill>
                  <a:srgbClr val="444444"/>
                </a:solidFill>
                <a:latin typeface="Arial"/>
              </a:rPr>
              <a:t>Кот </a:t>
            </a:r>
            <a:r>
              <a:rPr lang="ru-RU" sz="1800" b="1" dirty="0" smtClean="0">
                <a:solidFill>
                  <a:srgbClr val="444444"/>
                </a:solidFill>
                <a:latin typeface="Arial"/>
              </a:rPr>
              <a:t>степной</a:t>
            </a:r>
            <a:r>
              <a:rPr lang="ru-RU" sz="1800" dirty="0">
                <a:solidFill>
                  <a:srgbClr val="303030"/>
                </a:solidFill>
                <a:latin typeface="Arial"/>
              </a:rPr>
              <a:t> (лат. </a:t>
            </a:r>
            <a:r>
              <a:rPr lang="ru-RU" sz="1800" dirty="0" err="1">
                <a:solidFill>
                  <a:srgbClr val="303030"/>
                </a:solidFill>
                <a:latin typeface="Arial"/>
              </a:rPr>
              <a:t>Felis</a:t>
            </a:r>
            <a:r>
              <a:rPr lang="ru-RU" sz="1800" dirty="0">
                <a:solidFill>
                  <a:srgbClr val="303030"/>
                </a:solidFill>
                <a:latin typeface="Arial"/>
              </a:rPr>
              <a:t> </a:t>
            </a:r>
            <a:r>
              <a:rPr lang="ru-RU" sz="1800" dirty="0" err="1">
                <a:solidFill>
                  <a:srgbClr val="303030"/>
                </a:solidFill>
                <a:latin typeface="Arial"/>
              </a:rPr>
              <a:t>silvestris</a:t>
            </a:r>
            <a:r>
              <a:rPr lang="ru-RU" sz="1800" dirty="0">
                <a:solidFill>
                  <a:srgbClr val="303030"/>
                </a:solidFill>
                <a:latin typeface="Arial"/>
              </a:rPr>
              <a:t> </a:t>
            </a:r>
            <a:r>
              <a:rPr lang="ru-RU" sz="1800" dirty="0" err="1">
                <a:solidFill>
                  <a:srgbClr val="303030"/>
                </a:solidFill>
                <a:latin typeface="Arial"/>
              </a:rPr>
              <a:t>lybica</a:t>
            </a:r>
            <a:r>
              <a:rPr lang="ru-RU" sz="1800" dirty="0">
                <a:solidFill>
                  <a:srgbClr val="303030"/>
                </a:solidFill>
                <a:latin typeface="Arial"/>
              </a:rPr>
              <a:t>) — млекопитающее семейства Кошачьи, рода Кошки, подвид Лесного кота (лат. </a:t>
            </a:r>
            <a:r>
              <a:rPr lang="ru-RU" sz="1800" dirty="0" err="1">
                <a:solidFill>
                  <a:srgbClr val="303030"/>
                </a:solidFill>
                <a:latin typeface="Arial"/>
              </a:rPr>
              <a:t>Felis</a:t>
            </a:r>
            <a:r>
              <a:rPr lang="ru-RU" sz="1800" dirty="0">
                <a:solidFill>
                  <a:srgbClr val="303030"/>
                </a:solidFill>
                <a:latin typeface="Arial"/>
              </a:rPr>
              <a:t> </a:t>
            </a:r>
            <a:r>
              <a:rPr lang="ru-RU" sz="1800" dirty="0" err="1">
                <a:solidFill>
                  <a:srgbClr val="303030"/>
                </a:solidFill>
                <a:latin typeface="Arial"/>
              </a:rPr>
              <a:t>silvestris</a:t>
            </a:r>
            <a:r>
              <a:rPr lang="ru-RU" sz="1800" dirty="0">
                <a:solidFill>
                  <a:srgbClr val="303030"/>
                </a:solidFill>
                <a:latin typeface="Arial"/>
              </a:rPr>
              <a:t>). Встречается в дельте и пойме Дона.</a:t>
            </a:r>
          </a:p>
          <a:p>
            <a:pPr marL="0" indent="0">
              <a:buNone/>
            </a:pPr>
            <a:r>
              <a:rPr lang="ru-RU" sz="1800" dirty="0">
                <a:solidFill>
                  <a:srgbClr val="303030"/>
                </a:solidFill>
                <a:latin typeface="Arial"/>
              </a:rPr>
              <a:t> </a:t>
            </a:r>
            <a:r>
              <a:rPr lang="ru-RU" sz="1800" dirty="0"/>
              <a:t/>
            </a:r>
            <a:br>
              <a:rPr lang="ru-RU" sz="1800" dirty="0"/>
            </a:b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2060848"/>
            <a:ext cx="7877175" cy="45365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106961929"/>
      </p:ext>
    </p:extLst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260648"/>
            <a:ext cx="8686800" cy="792088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rgbClr val="444444"/>
                </a:solidFill>
                <a:effectLst/>
                <a:latin typeface="Times New Roman" pitchFamily="18" charset="0"/>
                <a:cs typeface="Times New Roman" pitchFamily="18" charset="0"/>
              </a:rPr>
              <a:t>Барсук</a:t>
            </a:r>
            <a:r>
              <a:rPr lang="ru-RU" sz="3200" b="1" dirty="0">
                <a:solidFill>
                  <a:srgbClr val="444444"/>
                </a:solidFill>
                <a:effectLst/>
                <a:latin typeface="Arial"/>
              </a:rPr>
              <a:t/>
            </a:r>
            <a:br>
              <a:rPr lang="ru-RU" sz="3200" b="1" dirty="0">
                <a:solidFill>
                  <a:srgbClr val="444444"/>
                </a:solidFill>
                <a:effectLst/>
                <a:latin typeface="Arial"/>
              </a:rPr>
            </a:br>
            <a:r>
              <a:rPr lang="ru-RU" sz="3200" dirty="0">
                <a:solidFill>
                  <a:srgbClr val="303030"/>
                </a:solidFill>
                <a:effectLst/>
                <a:latin typeface="Arial"/>
              </a:rPr>
              <a:t> 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4800" y="692696"/>
            <a:ext cx="8686800" cy="590465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800" dirty="0">
                <a:solidFill>
                  <a:srgbClr val="303030"/>
                </a:solidFill>
                <a:latin typeface="Times New Roman" pitchFamily="18" charset="0"/>
                <a:cs typeface="Times New Roman" pitchFamily="18" charset="0"/>
              </a:rPr>
              <a:t>Барсук — хищник, любящий одиночество. Живёт в вырываемых им самим норах с несколькими лазами и отдушинами для вентиляции.</a:t>
            </a:r>
          </a:p>
          <a:p>
            <a:pPr marL="0" indent="0">
              <a:buNone/>
            </a:pPr>
            <a:r>
              <a:rPr lang="ru-RU" sz="1800" dirty="0">
                <a:solidFill>
                  <a:srgbClr val="303030"/>
                </a:solidFill>
                <a:latin typeface="Times New Roman" pitchFamily="18" charset="0"/>
                <a:cs typeface="Times New Roman" pitchFamily="18" charset="0"/>
              </a:rPr>
              <a:t>Днём барсук охотится за мышами и змеями, ночью выходит за добычей в населённые человеком местности, есть сведения что в нагорных степях нападает на телят, жеребят и даже коров.</a:t>
            </a:r>
          </a:p>
          <a:p>
            <a:pPr marL="0" indent="0">
              <a:buNone/>
            </a:pPr>
            <a:r>
              <a:rPr lang="ru-RU" sz="1800" dirty="0">
                <a:solidFill>
                  <a:srgbClr val="303030"/>
                </a:solidFill>
                <a:latin typeface="Times New Roman" pitchFamily="18" charset="0"/>
                <a:cs typeface="Times New Roman" pitchFamily="18" charset="0"/>
              </a:rPr>
              <a:t>Полезны барсуки тем что истребляют грызунов, насекомых и их личинок; питаются, кроме того, червями, птичьими яйцами, птенцами, падалью; а также и растительной пищей: кореньями и ягодами.</a:t>
            </a:r>
          </a:p>
          <a:p>
            <a:pPr marL="0" indent="0">
              <a:buNone/>
            </a:pPr>
            <a:r>
              <a:rPr lang="ru-RU" sz="1800" dirty="0">
                <a:solidFill>
                  <a:srgbClr val="303030"/>
                </a:solidFill>
                <a:latin typeface="Times New Roman" pitchFamily="18" charset="0"/>
                <a:cs typeface="Times New Roman" pitchFamily="18" charset="0"/>
              </a:rPr>
              <a:t>Зимой барсук впадает в спячку; ранней весной самка приносит от трёх до пяти слепых </a:t>
            </a:r>
            <a:r>
              <a:rPr lang="ru-RU" sz="1800" dirty="0" smtClean="0">
                <a:solidFill>
                  <a:srgbClr val="303030"/>
                </a:solidFill>
                <a:latin typeface="Times New Roman" pitchFamily="18" charset="0"/>
                <a:cs typeface="Times New Roman" pitchFamily="18" charset="0"/>
              </a:rPr>
              <a:t>детёнышей</a:t>
            </a:r>
            <a:r>
              <a:rPr lang="ru-RU" sz="1800" dirty="0">
                <a:solidFill>
                  <a:srgbClr val="30303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800" dirty="0" smtClean="0">
                <a:solidFill>
                  <a:srgbClr val="303030"/>
                </a:solidFill>
                <a:latin typeface="Times New Roman" pitchFamily="18" charset="0"/>
                <a:cs typeface="Times New Roman" pitchFamily="18" charset="0"/>
              </a:rPr>
              <a:t>Продолжительность </a:t>
            </a:r>
            <a:r>
              <a:rPr lang="ru-RU" sz="1800" dirty="0">
                <a:solidFill>
                  <a:srgbClr val="303030"/>
                </a:solidFill>
                <a:latin typeface="Times New Roman" pitchFamily="18" charset="0"/>
                <a:cs typeface="Times New Roman" pitchFamily="18" charset="0"/>
              </a:rPr>
              <a:t>жизни </a:t>
            </a:r>
            <a:r>
              <a:rPr lang="ru-RU" sz="1800" dirty="0" smtClean="0">
                <a:solidFill>
                  <a:srgbClr val="303030"/>
                </a:solidFill>
                <a:latin typeface="Times New Roman" pitchFamily="18" charset="0"/>
                <a:cs typeface="Times New Roman" pitchFamily="18" charset="0"/>
              </a:rPr>
              <a:t>— </a:t>
            </a:r>
            <a:r>
              <a:rPr lang="ru-RU" sz="1800" dirty="0">
                <a:solidFill>
                  <a:srgbClr val="303030"/>
                </a:solidFill>
                <a:latin typeface="Times New Roman" pitchFamily="18" charset="0"/>
                <a:cs typeface="Times New Roman" pitchFamily="18" charset="0"/>
              </a:rPr>
              <a:t>до 12 лет. Тёмная окраска </a:t>
            </a:r>
            <a:r>
              <a:rPr lang="ru-RU" sz="1800" dirty="0" smtClean="0">
                <a:solidFill>
                  <a:srgbClr val="303030"/>
                </a:solidFill>
                <a:latin typeface="Times New Roman" pitchFamily="18" charset="0"/>
                <a:cs typeface="Times New Roman" pitchFamily="18" charset="0"/>
              </a:rPr>
              <a:t>брюха барсука 					имеет значение </a:t>
            </a:r>
            <a:r>
              <a:rPr lang="ru-RU" sz="1800" dirty="0">
                <a:solidFill>
                  <a:srgbClr val="303030"/>
                </a:solidFill>
                <a:latin typeface="Times New Roman" pitchFamily="18" charset="0"/>
                <a:cs typeface="Times New Roman" pitchFamily="18" charset="0"/>
              </a:rPr>
              <a:t>цвета </a:t>
            </a:r>
            <a:r>
              <a:rPr lang="ru-RU" sz="1800" dirty="0" smtClean="0">
                <a:solidFill>
                  <a:srgbClr val="303030"/>
                </a:solidFill>
                <a:latin typeface="Times New Roman" pitchFamily="18" charset="0"/>
                <a:cs typeface="Times New Roman" pitchFamily="18" charset="0"/>
              </a:rPr>
              <a:t>							угрозы или </a:t>
            </a:r>
            <a:r>
              <a:rPr lang="ru-RU" sz="1800" dirty="0">
                <a:solidFill>
                  <a:srgbClr val="303030"/>
                </a:solidFill>
                <a:latin typeface="Times New Roman" pitchFamily="18" charset="0"/>
                <a:cs typeface="Times New Roman" pitchFamily="18" charset="0"/>
              </a:rPr>
              <a:t>предупреждающей </a:t>
            </a:r>
            <a:r>
              <a:rPr lang="ru-RU" sz="1800" dirty="0" smtClean="0">
                <a:solidFill>
                  <a:srgbClr val="303030"/>
                </a:solidFill>
                <a:latin typeface="Times New Roman" pitchFamily="18" charset="0"/>
                <a:cs typeface="Times New Roman" pitchFamily="18" charset="0"/>
              </a:rPr>
              <a:t>						окраски</a:t>
            </a:r>
            <a:r>
              <a:rPr lang="ru-RU" sz="1800" dirty="0">
                <a:solidFill>
                  <a:srgbClr val="303030"/>
                </a:solidFill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ru-RU" sz="1800" dirty="0" smtClean="0">
                <a:solidFill>
                  <a:srgbClr val="303030"/>
                </a:solidFill>
                <a:latin typeface="Times New Roman" pitchFamily="18" charset="0"/>
                <a:cs typeface="Times New Roman" pitchFamily="18" charset="0"/>
              </a:rPr>
              <a:t>	защищаясь</a:t>
            </a:r>
            <a:r>
              <a:rPr lang="ru-RU" sz="1800" dirty="0">
                <a:solidFill>
                  <a:srgbClr val="303030"/>
                </a:solidFill>
                <a:latin typeface="Times New Roman" pitchFamily="18" charset="0"/>
                <a:cs typeface="Times New Roman" pitchFamily="18" charset="0"/>
              </a:rPr>
              <a:t>, барсук, </a:t>
            </a:r>
            <a:r>
              <a:rPr lang="ru-RU" sz="1800" dirty="0" smtClean="0">
                <a:solidFill>
                  <a:srgbClr val="303030"/>
                </a:solidFill>
                <a:latin typeface="Times New Roman" pitchFamily="18" charset="0"/>
                <a:cs typeface="Times New Roman" pitchFamily="18" charset="0"/>
              </a:rPr>
              <a:t>						как </a:t>
            </a:r>
            <a:r>
              <a:rPr lang="ru-RU" sz="1800" dirty="0">
                <a:solidFill>
                  <a:srgbClr val="303030"/>
                </a:solidFill>
                <a:latin typeface="Times New Roman" pitchFamily="18" charset="0"/>
                <a:cs typeface="Times New Roman" pitchFamily="18" charset="0"/>
              </a:rPr>
              <a:t>и чернобрюхий </a:t>
            </a:r>
            <a:r>
              <a:rPr lang="ru-RU" sz="1800" dirty="0" smtClean="0">
                <a:solidFill>
                  <a:srgbClr val="303030"/>
                </a:solidFill>
                <a:latin typeface="Times New Roman" pitchFamily="18" charset="0"/>
                <a:cs typeface="Times New Roman" pitchFamily="18" charset="0"/>
              </a:rPr>
              <a:t>хомяк</a:t>
            </a:r>
            <a:r>
              <a:rPr lang="ru-RU" sz="1800" dirty="0">
                <a:solidFill>
                  <a:srgbClr val="30303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800" dirty="0" smtClean="0">
                <a:solidFill>
                  <a:srgbClr val="303030"/>
                </a:solidFill>
                <a:latin typeface="Times New Roman" pitchFamily="18" charset="0"/>
                <a:cs typeface="Times New Roman" pitchFamily="18" charset="0"/>
              </a:rPr>
              <a:t>							ложится </a:t>
            </a:r>
            <a:r>
              <a:rPr lang="ru-RU" sz="1800" dirty="0">
                <a:solidFill>
                  <a:srgbClr val="303030"/>
                </a:solidFill>
                <a:latin typeface="Times New Roman" pitchFamily="18" charset="0"/>
                <a:cs typeface="Times New Roman" pitchFamily="18" charset="0"/>
              </a:rPr>
              <a:t>на спину.</a:t>
            </a:r>
          </a:p>
          <a:p>
            <a:pPr marL="0" indent="0">
              <a:buNone/>
            </a:pPr>
            <a:r>
              <a:rPr lang="ru-RU" sz="1800" dirty="0" smtClean="0">
                <a:solidFill>
                  <a:srgbClr val="303030"/>
                </a:solidFill>
                <a:latin typeface="Times New Roman" pitchFamily="18" charset="0"/>
                <a:cs typeface="Times New Roman" pitchFamily="18" charset="0"/>
              </a:rPr>
              <a:t>					Мясо</a:t>
            </a:r>
            <a:r>
              <a:rPr lang="ru-RU" sz="1800" dirty="0">
                <a:solidFill>
                  <a:srgbClr val="303030"/>
                </a:solidFill>
                <a:latin typeface="Times New Roman" pitchFamily="18" charset="0"/>
                <a:cs typeface="Times New Roman" pitchFamily="18" charset="0"/>
              </a:rPr>
              <a:t>, в особенности </a:t>
            </a:r>
            <a:r>
              <a:rPr lang="ru-RU" sz="1800" dirty="0" smtClean="0">
                <a:solidFill>
                  <a:srgbClr val="303030"/>
                </a:solidFill>
                <a:latin typeface="Times New Roman" pitchFamily="18" charset="0"/>
                <a:cs typeface="Times New Roman" pitchFamily="18" charset="0"/>
              </a:rPr>
              <a:t>							молодых</a:t>
            </a:r>
            <a:r>
              <a:rPr lang="ru-RU" sz="1800" dirty="0">
                <a:solidFill>
                  <a:srgbClr val="30303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800" dirty="0" smtClean="0">
                <a:solidFill>
                  <a:srgbClr val="303030"/>
                </a:solidFill>
                <a:latin typeface="Times New Roman" pitchFamily="18" charset="0"/>
                <a:cs typeface="Times New Roman" pitchFamily="18" charset="0"/>
              </a:rPr>
              <a:t>съедобно</a:t>
            </a:r>
            <a:r>
              <a:rPr lang="ru-RU" sz="1800" dirty="0">
                <a:solidFill>
                  <a:srgbClr val="303030"/>
                </a:solidFill>
                <a:latin typeface="Times New Roman" pitchFamily="18" charset="0"/>
                <a:cs typeface="Times New Roman" pitchFamily="18" charset="0"/>
              </a:rPr>
              <a:t>, жир считается </a:t>
            </a:r>
            <a:r>
              <a:rPr lang="ru-RU" sz="1800" dirty="0" smtClean="0">
                <a:solidFill>
                  <a:srgbClr val="303030"/>
                </a:solidFill>
                <a:latin typeface="Times New Roman" pitchFamily="18" charset="0"/>
                <a:cs typeface="Times New Roman" pitchFamily="18" charset="0"/>
              </a:rPr>
              <a:t>						целебным</a:t>
            </a:r>
            <a:r>
              <a:rPr lang="ru-RU" sz="1800" dirty="0">
                <a:solidFill>
                  <a:srgbClr val="30303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800" dirty="0" smtClean="0">
                <a:solidFill>
                  <a:srgbClr val="303030"/>
                </a:solidFill>
                <a:latin typeface="Times New Roman" pitchFamily="18" charset="0"/>
                <a:cs typeface="Times New Roman" pitchFamily="18" charset="0"/>
              </a:rPr>
              <a:t>Шкуры </a:t>
            </a:r>
            <a:r>
              <a:rPr lang="ru-RU" sz="1800" dirty="0">
                <a:solidFill>
                  <a:srgbClr val="303030"/>
                </a:solidFill>
                <a:latin typeface="Times New Roman" pitchFamily="18" charset="0"/>
                <a:cs typeface="Times New Roman" pitchFamily="18" charset="0"/>
              </a:rPr>
              <a:t>не пропускают воды, </a:t>
            </a:r>
            <a:r>
              <a:rPr lang="ru-RU" sz="1800" dirty="0" smtClean="0">
                <a:solidFill>
                  <a:srgbClr val="303030"/>
                </a:solidFill>
                <a:latin typeface="Times New Roman" pitchFamily="18" charset="0"/>
                <a:cs typeface="Times New Roman" pitchFamily="18" charset="0"/>
              </a:rPr>
              <a:t>					идут </a:t>
            </a:r>
            <a:r>
              <a:rPr lang="ru-RU" sz="1800" dirty="0">
                <a:solidFill>
                  <a:srgbClr val="303030"/>
                </a:solidFill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1800" dirty="0" smtClean="0">
                <a:solidFill>
                  <a:srgbClr val="303030"/>
                </a:solidFill>
                <a:latin typeface="Times New Roman" pitchFamily="18" charset="0"/>
                <a:cs typeface="Times New Roman" pitchFamily="18" charset="0"/>
              </a:rPr>
              <a:t>чехлы </a:t>
            </a:r>
            <a:r>
              <a:rPr lang="ru-RU" sz="1800" dirty="0">
                <a:solidFill>
                  <a:srgbClr val="303030"/>
                </a:solidFill>
                <a:latin typeface="Times New Roman" pitchFamily="18" charset="0"/>
                <a:cs typeface="Times New Roman" pitchFamily="18" charset="0"/>
              </a:rPr>
              <a:t>для ружей, охотничьи </a:t>
            </a:r>
            <a:r>
              <a:rPr lang="ru-RU" sz="1800" dirty="0" smtClean="0">
                <a:solidFill>
                  <a:srgbClr val="303030"/>
                </a:solidFill>
                <a:latin typeface="Times New Roman" pitchFamily="18" charset="0"/>
                <a:cs typeface="Times New Roman" pitchFamily="18" charset="0"/>
              </a:rPr>
              <a:t>						сумки</a:t>
            </a:r>
            <a:r>
              <a:rPr lang="ru-RU" sz="1800" dirty="0">
                <a:solidFill>
                  <a:srgbClr val="30303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800" dirty="0" smtClean="0">
                <a:solidFill>
                  <a:srgbClr val="303030"/>
                </a:solidFill>
                <a:latin typeface="Times New Roman" pitchFamily="18" charset="0"/>
                <a:cs typeface="Times New Roman" pitchFamily="18" charset="0"/>
              </a:rPr>
              <a:t>коврики </a:t>
            </a:r>
            <a:r>
              <a:rPr lang="ru-RU" sz="1800" dirty="0">
                <a:solidFill>
                  <a:srgbClr val="303030"/>
                </a:solidFill>
                <a:latin typeface="Times New Roman" pitchFamily="18" charset="0"/>
                <a:cs typeface="Times New Roman" pitchFamily="18" charset="0"/>
              </a:rPr>
              <a:t>и т.д. </a:t>
            </a:r>
            <a:br>
              <a:rPr lang="ru-RU" sz="1800" dirty="0">
                <a:solidFill>
                  <a:srgbClr val="30303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3645024"/>
            <a:ext cx="4536504" cy="298036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436706293"/>
      </p:ext>
    </p:extLst>
  </p:cSld>
  <p:clrMapOvr>
    <a:masterClrMapping/>
  </p:clrMapOvr>
  <p:transition>
    <p:wheel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188640"/>
            <a:ext cx="8686800" cy="864096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solidFill>
                  <a:srgbClr val="444444"/>
                </a:solidFill>
                <a:effectLst/>
                <a:latin typeface="Times New Roman" pitchFamily="18" charset="0"/>
                <a:cs typeface="Times New Roman" pitchFamily="18" charset="0"/>
              </a:rPr>
              <a:t>Выдра речная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4800" y="1052736"/>
            <a:ext cx="8686800" cy="554461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dirty="0">
                <a:solidFill>
                  <a:srgbClr val="303030"/>
                </a:solidFill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sz="1800" dirty="0" smtClean="0">
                <a:solidFill>
                  <a:srgbClr val="303030"/>
                </a:solidFill>
                <a:latin typeface="Times New Roman" pitchFamily="18" charset="0"/>
                <a:cs typeface="Times New Roman" pitchFamily="18" charset="0"/>
              </a:rPr>
              <a:t>ыдра</a:t>
            </a:r>
            <a:r>
              <a:rPr lang="ru-RU" sz="1800" dirty="0">
                <a:solidFill>
                  <a:srgbClr val="303030"/>
                </a:solidFill>
                <a:latin typeface="Times New Roman" pitchFamily="18" charset="0"/>
                <a:cs typeface="Times New Roman" pitchFamily="18" charset="0"/>
              </a:rPr>
              <a:t>, обыкновенная выдра, речная выдра, или </a:t>
            </a:r>
            <a:r>
              <a:rPr lang="ru-RU" sz="1800" dirty="0" err="1">
                <a:solidFill>
                  <a:srgbClr val="303030"/>
                </a:solidFill>
                <a:latin typeface="Times New Roman" pitchFamily="18" charset="0"/>
                <a:cs typeface="Times New Roman" pitchFamily="18" charset="0"/>
              </a:rPr>
              <a:t>порешня</a:t>
            </a:r>
            <a:r>
              <a:rPr lang="ru-RU" sz="1800" dirty="0">
                <a:solidFill>
                  <a:srgbClr val="303030"/>
                </a:solidFill>
                <a:latin typeface="Times New Roman" pitchFamily="18" charset="0"/>
                <a:cs typeface="Times New Roman" pitchFamily="18" charset="0"/>
              </a:rPr>
              <a:t> — хищник из семейства куньи, с весьма плоским черепом, верхняя поверхность которого в профиль образует почти прямую линию.</a:t>
            </a:r>
          </a:p>
          <a:p>
            <a:pPr marL="0" indent="0">
              <a:buNone/>
            </a:pPr>
            <a:r>
              <a:rPr lang="ru-RU" sz="1800" dirty="0" smtClean="0">
                <a:solidFill>
                  <a:srgbClr val="303030"/>
                </a:solidFill>
                <a:latin typeface="Times New Roman" pitchFamily="18" charset="0"/>
                <a:cs typeface="Times New Roman" pitchFamily="18" charset="0"/>
              </a:rPr>
              <a:t>Живёт </a:t>
            </a:r>
            <a:r>
              <a:rPr lang="ru-RU" sz="1800" dirty="0">
                <a:solidFill>
                  <a:srgbClr val="303030"/>
                </a:solidFill>
                <a:latin typeface="Times New Roman" pitchFamily="18" charset="0"/>
                <a:cs typeface="Times New Roman" pitchFamily="18" charset="0"/>
              </a:rPr>
              <a:t>около озёр, ручьёв, по лесистым берегам рек (отсюда название «</a:t>
            </a:r>
            <a:r>
              <a:rPr lang="ru-RU" sz="1800" dirty="0" err="1">
                <a:solidFill>
                  <a:srgbClr val="303030"/>
                </a:solidFill>
                <a:latin typeface="Times New Roman" pitchFamily="18" charset="0"/>
                <a:cs typeface="Times New Roman" pitchFamily="18" charset="0"/>
              </a:rPr>
              <a:t>порешня</a:t>
            </a:r>
            <a:r>
              <a:rPr lang="ru-RU" sz="1800" dirty="0">
                <a:solidFill>
                  <a:srgbClr val="303030"/>
                </a:solidFill>
                <a:latin typeface="Times New Roman" pitchFamily="18" charset="0"/>
                <a:cs typeface="Times New Roman" pitchFamily="18" charset="0"/>
              </a:rPr>
              <a:t>»), в подземных норах, выход из которых всегда расположен приблизительно на полметра ниже поверхности воды. Ход длиною около двух метров ведёт косо вверх в поместительную сухую жилую камеру, выстланную травой; далее к поверхности земли ведёт второй более узкий ход, служащий для вентиляции. Имеются и запасные жилища. При наводнениях выдра спасается на деревьях, преимущественно на тех что с дуплами.</a:t>
            </a:r>
          </a:p>
          <a:p>
            <a:pPr marL="0" indent="0">
              <a:buNone/>
            </a:pPr>
            <a:endParaRPr lang="ru-RU" sz="1800" b="0" i="0" dirty="0">
              <a:solidFill>
                <a:srgbClr val="30303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75656" y="3714752"/>
            <a:ext cx="6264696" cy="27913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593385833"/>
      </p:ext>
    </p:extLst>
  </p:cSld>
  <p:clrMapOvr>
    <a:masterClrMapping/>
  </p:clrMapOvr>
  <p:transition>
    <p:wheel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260648"/>
            <a:ext cx="8686800" cy="792088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rgbClr val="444444"/>
                </a:solidFill>
                <a:effectLst/>
                <a:latin typeface="Times New Roman" pitchFamily="18" charset="0"/>
                <a:cs typeface="Times New Roman" pitchFamily="18" charset="0"/>
              </a:rPr>
              <a:t>Куница каменная</a:t>
            </a:r>
            <a:br>
              <a:rPr lang="ru-RU" b="1" dirty="0">
                <a:solidFill>
                  <a:srgbClr val="444444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3200" dirty="0">
                <a:solidFill>
                  <a:srgbClr val="303030"/>
                </a:solidFill>
                <a:effectLst/>
                <a:latin typeface="Arial"/>
              </a:rPr>
              <a:t> 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4800" y="1124744"/>
            <a:ext cx="8686800" cy="54006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b="1" dirty="0">
                <a:solidFill>
                  <a:srgbClr val="444444"/>
                </a:solidFill>
                <a:latin typeface="Times New Roman" pitchFamily="18" charset="0"/>
                <a:cs typeface="Times New Roman" pitchFamily="18" charset="0"/>
              </a:rPr>
              <a:t>Куница </a:t>
            </a:r>
            <a:r>
              <a:rPr lang="ru-RU" sz="1800" b="1" dirty="0" smtClean="0">
                <a:solidFill>
                  <a:srgbClr val="444444"/>
                </a:solidFill>
                <a:latin typeface="Times New Roman" pitchFamily="18" charset="0"/>
                <a:cs typeface="Times New Roman" pitchFamily="18" charset="0"/>
              </a:rPr>
              <a:t>каменная</a:t>
            </a:r>
            <a:r>
              <a:rPr lang="ru-RU" sz="1800" dirty="0">
                <a:solidFill>
                  <a:srgbClr val="303030"/>
                </a:solidFill>
                <a:latin typeface="Times New Roman" pitchFamily="18" charset="0"/>
                <a:cs typeface="Times New Roman" pitchFamily="18" charset="0"/>
              </a:rPr>
              <a:t> (лат. </a:t>
            </a:r>
            <a:r>
              <a:rPr lang="ru-RU" sz="1800" dirty="0" err="1">
                <a:solidFill>
                  <a:srgbClr val="303030"/>
                </a:solidFill>
                <a:latin typeface="Times New Roman" pitchFamily="18" charset="0"/>
                <a:cs typeface="Times New Roman" pitchFamily="18" charset="0"/>
              </a:rPr>
              <a:t>Martes</a:t>
            </a:r>
            <a:r>
              <a:rPr lang="ru-RU" sz="1800" dirty="0">
                <a:solidFill>
                  <a:srgbClr val="30303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solidFill>
                  <a:srgbClr val="303030"/>
                </a:solidFill>
                <a:latin typeface="Times New Roman" pitchFamily="18" charset="0"/>
                <a:cs typeface="Times New Roman" pitchFamily="18" charset="0"/>
              </a:rPr>
              <a:t>foina</a:t>
            </a:r>
            <a:r>
              <a:rPr lang="ru-RU" sz="1800" dirty="0">
                <a:solidFill>
                  <a:srgbClr val="303030"/>
                </a:solidFill>
                <a:latin typeface="Times New Roman" pitchFamily="18" charset="0"/>
                <a:cs typeface="Times New Roman" pitchFamily="18" charset="0"/>
              </a:rPr>
              <a:t>) — млекопитающее рода Куницы, семейства Куньи. Обитает в лиственных и смешанных </a:t>
            </a:r>
            <a:r>
              <a:rPr lang="ru-RU" sz="1800" dirty="0" err="1">
                <a:solidFill>
                  <a:srgbClr val="303030"/>
                </a:solidFill>
                <a:latin typeface="Times New Roman" pitchFamily="18" charset="0"/>
                <a:cs typeface="Times New Roman" pitchFamily="18" charset="0"/>
              </a:rPr>
              <a:t>редкостойных</a:t>
            </a:r>
            <a:r>
              <a:rPr lang="ru-RU" sz="1800" dirty="0">
                <a:solidFill>
                  <a:srgbClr val="303030"/>
                </a:solidFill>
                <a:latin typeface="Times New Roman" pitchFamily="18" charset="0"/>
                <a:cs typeface="Times New Roman" pitchFamily="18" charset="0"/>
              </a:rPr>
              <a:t> лесах, поселяется на опушках, в полях с зарослями кустарника</a:t>
            </a:r>
            <a:r>
              <a:rPr lang="ru-RU" sz="1800" dirty="0" smtClean="0">
                <a:solidFill>
                  <a:srgbClr val="30303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1800" dirty="0">
                <a:solidFill>
                  <a:srgbClr val="303030"/>
                </a:solidFill>
                <a:latin typeface="Times New Roman" pitchFamily="18" charset="0"/>
                <a:cs typeface="Times New Roman" pitchFamily="18" charset="0"/>
              </a:rPr>
              <a:t> Каменная куница обитает на открытой местности с редколесьем и зачастую предпочитает каменистый ландшафт, что отразилось в её названии.</a:t>
            </a:r>
          </a:p>
          <a:p>
            <a:pPr marL="0" indent="0">
              <a:buNone/>
            </a:pPr>
            <a:r>
              <a:rPr lang="ru-RU" sz="1800" dirty="0"/>
              <a:t/>
            </a:r>
            <a:br>
              <a:rPr lang="ru-RU" sz="1800" dirty="0"/>
            </a:br>
            <a:endParaRPr lang="ru-RU" sz="1800" dirty="0">
              <a:solidFill>
                <a:srgbClr val="303030"/>
              </a:solidFill>
              <a:latin typeface="Arial"/>
            </a:endParaRPr>
          </a:p>
          <a:p>
            <a:endParaRPr lang="ru-RU" sz="1800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636912"/>
            <a:ext cx="6480720" cy="39262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495771684"/>
      </p:ext>
    </p:extLst>
  </p:cSld>
  <p:clrMapOvr>
    <a:masterClrMapping/>
  </p:clrMapOvr>
  <p:transition>
    <p:wheel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9"/>
</p:tagLst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241</TotalTime>
  <Words>807</Words>
  <Application>Microsoft Office PowerPoint</Application>
  <PresentationFormat>Экран (4:3)</PresentationFormat>
  <Paragraphs>85</Paragraphs>
  <Slides>31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2" baseType="lpstr">
      <vt:lpstr>Трек</vt:lpstr>
      <vt:lpstr>Презентацию составили: Жукова Г.С. Олифер М.Н. </vt:lpstr>
      <vt:lpstr>    Волк  (лат. Canis lupus) — млекопитающее рода Волки, семейства Псовые. Обитает в самых разнообразных ландшафтах, предпочитая открытые: лесостепи, степи, полупустыни, и по возможности избегая сплошных лесных массивов. Волк живёт в глухих местах и бродит далеко вокруг своего местообитания. Весной и летом живёт одиночно или парами, осенью семьей, зимою стаями. Охотится за млекопитающими и птицами, ест падаль и даже растительную пищу (овощи, дыни, арбузы). Спаривание в декабре-феврале, беременность девяти         недельная. Волчиха        приносит 4—6, редко        больше, волчат, слепых в       течение первых двух недель их       жизни. Меньше всего волки       живут в глухой, незаселённой       тайге, где им мало пищи и трудно      охотиться из-за глубокого       рыхлого снега. В тундре       держится оленьих кормовищ. </vt:lpstr>
      <vt:lpstr>Собака енотовидная </vt:lpstr>
      <vt:lpstr>Корсак, или степная лисица  </vt:lpstr>
      <vt:lpstr>Рысь обыкновенная</vt:lpstr>
      <vt:lpstr>Кот степной</vt:lpstr>
      <vt:lpstr>Барсук  </vt:lpstr>
      <vt:lpstr>Выдра речная</vt:lpstr>
      <vt:lpstr>Куница каменная  </vt:lpstr>
      <vt:lpstr>Норка европейская</vt:lpstr>
      <vt:lpstr>Хорёк лесной  </vt:lpstr>
      <vt:lpstr>Горностай</vt:lpstr>
      <vt:lpstr>Ласка  </vt:lpstr>
      <vt:lpstr>Сайгак  </vt:lpstr>
      <vt:lpstr>Кабан</vt:lpstr>
      <vt:lpstr>Лошадь домашняя одичавшая  </vt:lpstr>
      <vt:lpstr>Ёж обыкновенный</vt:lpstr>
      <vt:lpstr>Крот обыкновенный</vt:lpstr>
      <vt:lpstr>Выхухоль русская  </vt:lpstr>
      <vt:lpstr>Заяц-русак</vt:lpstr>
      <vt:lpstr>Вечерница гигантская</vt:lpstr>
      <vt:lpstr>Ночница водяная</vt:lpstr>
      <vt:lpstr>Бобр обыкновенный, или речной  </vt:lpstr>
      <vt:lpstr>Сурок степной, или Байбак</vt:lpstr>
      <vt:lpstr>Белка обыкновенная  </vt:lpstr>
      <vt:lpstr>Тушканчик большой, или земляной заяц  </vt:lpstr>
      <vt:lpstr>Тарбаганчик </vt:lpstr>
      <vt:lpstr>Ондатра</vt:lpstr>
      <vt:lpstr>Крыса серая, или пасюк  </vt:lpstr>
      <vt:lpstr>Мышь полевая  </vt:lpstr>
      <vt:lpstr>Слайд 31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ПК</cp:lastModifiedBy>
  <cp:revision>27</cp:revision>
  <dcterms:created xsi:type="dcterms:W3CDTF">2018-04-01T08:58:04Z</dcterms:created>
  <dcterms:modified xsi:type="dcterms:W3CDTF">2020-01-28T08:51:31Z</dcterms:modified>
</cp:coreProperties>
</file>